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9" r:id="rId3"/>
    <p:sldId id="261" r:id="rId4"/>
    <p:sldId id="265" r:id="rId5"/>
    <p:sldId id="266" r:id="rId6"/>
    <p:sldId id="267" r:id="rId7"/>
    <p:sldId id="269" r:id="rId8"/>
    <p:sldId id="271" r:id="rId9"/>
    <p:sldId id="273" r:id="rId10"/>
    <p:sldId id="275" r:id="rId11"/>
    <p:sldId id="278" r:id="rId12"/>
    <p:sldId id="279" r:id="rId13"/>
    <p:sldId id="282" r:id="rId14"/>
    <p:sldId id="283" r:id="rId15"/>
    <p:sldId id="286" r:id="rId16"/>
    <p:sldId id="287" r:id="rId17"/>
    <p:sldId id="291" r:id="rId18"/>
    <p:sldId id="29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1" d="100"/>
          <a:sy n="101" d="100"/>
        </p:scale>
        <p:origin x="-132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DA94F0-033F-994F-816C-FE3B9A0623D9}"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38D60-739E-0E47-A042-F5997E40DD0A}" type="slidenum">
              <a:rPr lang="en-US" smtClean="0"/>
              <a:t>‹#›</a:t>
            </a:fld>
            <a:endParaRPr lang="en-US"/>
          </a:p>
        </p:txBody>
      </p:sp>
    </p:spTree>
    <p:extLst>
      <p:ext uri="{BB962C8B-B14F-4D97-AF65-F5344CB8AC3E}">
        <p14:creationId xmlns:p14="http://schemas.microsoft.com/office/powerpoint/2010/main" val="3754557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DA94F0-033F-994F-816C-FE3B9A0623D9}"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38D60-739E-0E47-A042-F5997E40DD0A}" type="slidenum">
              <a:rPr lang="en-US" smtClean="0"/>
              <a:t>‹#›</a:t>
            </a:fld>
            <a:endParaRPr lang="en-US"/>
          </a:p>
        </p:txBody>
      </p:sp>
    </p:spTree>
    <p:extLst>
      <p:ext uri="{BB962C8B-B14F-4D97-AF65-F5344CB8AC3E}">
        <p14:creationId xmlns:p14="http://schemas.microsoft.com/office/powerpoint/2010/main" val="60071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DA94F0-033F-994F-816C-FE3B9A0623D9}"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38D60-739E-0E47-A042-F5997E40DD0A}" type="slidenum">
              <a:rPr lang="en-US" smtClean="0"/>
              <a:t>‹#›</a:t>
            </a:fld>
            <a:endParaRPr lang="en-US"/>
          </a:p>
        </p:txBody>
      </p:sp>
    </p:spTree>
    <p:extLst>
      <p:ext uri="{BB962C8B-B14F-4D97-AF65-F5344CB8AC3E}">
        <p14:creationId xmlns:p14="http://schemas.microsoft.com/office/powerpoint/2010/main" val="859819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DA94F0-033F-994F-816C-FE3B9A0623D9}"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38D60-739E-0E47-A042-F5997E40DD0A}" type="slidenum">
              <a:rPr lang="en-US" smtClean="0"/>
              <a:t>‹#›</a:t>
            </a:fld>
            <a:endParaRPr lang="en-US"/>
          </a:p>
        </p:txBody>
      </p:sp>
    </p:spTree>
    <p:extLst>
      <p:ext uri="{BB962C8B-B14F-4D97-AF65-F5344CB8AC3E}">
        <p14:creationId xmlns:p14="http://schemas.microsoft.com/office/powerpoint/2010/main" val="3931702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DA94F0-033F-994F-816C-FE3B9A0623D9}"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38D60-739E-0E47-A042-F5997E40DD0A}" type="slidenum">
              <a:rPr lang="en-US" smtClean="0"/>
              <a:t>‹#›</a:t>
            </a:fld>
            <a:endParaRPr lang="en-US"/>
          </a:p>
        </p:txBody>
      </p:sp>
    </p:spTree>
    <p:extLst>
      <p:ext uri="{BB962C8B-B14F-4D97-AF65-F5344CB8AC3E}">
        <p14:creationId xmlns:p14="http://schemas.microsoft.com/office/powerpoint/2010/main" val="279893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DA94F0-033F-994F-816C-FE3B9A0623D9}"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38D60-739E-0E47-A042-F5997E40DD0A}" type="slidenum">
              <a:rPr lang="en-US" smtClean="0"/>
              <a:t>‹#›</a:t>
            </a:fld>
            <a:endParaRPr lang="en-US"/>
          </a:p>
        </p:txBody>
      </p:sp>
    </p:spTree>
    <p:extLst>
      <p:ext uri="{BB962C8B-B14F-4D97-AF65-F5344CB8AC3E}">
        <p14:creationId xmlns:p14="http://schemas.microsoft.com/office/powerpoint/2010/main" val="2564769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DA94F0-033F-994F-816C-FE3B9A0623D9}" type="datetimeFigureOut">
              <a:rPr lang="en-US" smtClean="0"/>
              <a:t>5/13/15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F38D60-739E-0E47-A042-F5997E40DD0A}" type="slidenum">
              <a:rPr lang="en-US" smtClean="0"/>
              <a:t>‹#›</a:t>
            </a:fld>
            <a:endParaRPr lang="en-US"/>
          </a:p>
        </p:txBody>
      </p:sp>
    </p:spTree>
    <p:extLst>
      <p:ext uri="{BB962C8B-B14F-4D97-AF65-F5344CB8AC3E}">
        <p14:creationId xmlns:p14="http://schemas.microsoft.com/office/powerpoint/2010/main" val="2771021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DA94F0-033F-994F-816C-FE3B9A0623D9}" type="datetimeFigureOut">
              <a:rPr lang="en-US" smtClean="0"/>
              <a:t>5/13/15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F38D60-739E-0E47-A042-F5997E40DD0A}" type="slidenum">
              <a:rPr lang="en-US" smtClean="0"/>
              <a:t>‹#›</a:t>
            </a:fld>
            <a:endParaRPr lang="en-US"/>
          </a:p>
        </p:txBody>
      </p:sp>
    </p:spTree>
    <p:extLst>
      <p:ext uri="{BB962C8B-B14F-4D97-AF65-F5344CB8AC3E}">
        <p14:creationId xmlns:p14="http://schemas.microsoft.com/office/powerpoint/2010/main" val="4098905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A94F0-033F-994F-816C-FE3B9A0623D9}" type="datetimeFigureOut">
              <a:rPr lang="en-US" smtClean="0"/>
              <a:t>5/13/15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F38D60-739E-0E47-A042-F5997E40DD0A}" type="slidenum">
              <a:rPr lang="en-US" smtClean="0"/>
              <a:t>‹#›</a:t>
            </a:fld>
            <a:endParaRPr lang="en-US"/>
          </a:p>
        </p:txBody>
      </p:sp>
    </p:spTree>
    <p:extLst>
      <p:ext uri="{BB962C8B-B14F-4D97-AF65-F5344CB8AC3E}">
        <p14:creationId xmlns:p14="http://schemas.microsoft.com/office/powerpoint/2010/main" val="4100416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A94F0-033F-994F-816C-FE3B9A0623D9}"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38D60-739E-0E47-A042-F5997E40DD0A}" type="slidenum">
              <a:rPr lang="en-US" smtClean="0"/>
              <a:t>‹#›</a:t>
            </a:fld>
            <a:endParaRPr lang="en-US"/>
          </a:p>
        </p:txBody>
      </p:sp>
    </p:spTree>
    <p:extLst>
      <p:ext uri="{BB962C8B-B14F-4D97-AF65-F5344CB8AC3E}">
        <p14:creationId xmlns:p14="http://schemas.microsoft.com/office/powerpoint/2010/main" val="771292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A94F0-033F-994F-816C-FE3B9A0623D9}"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38D60-739E-0E47-A042-F5997E40DD0A}" type="slidenum">
              <a:rPr lang="en-US" smtClean="0"/>
              <a:t>‹#›</a:t>
            </a:fld>
            <a:endParaRPr lang="en-US"/>
          </a:p>
        </p:txBody>
      </p:sp>
    </p:spTree>
    <p:extLst>
      <p:ext uri="{BB962C8B-B14F-4D97-AF65-F5344CB8AC3E}">
        <p14:creationId xmlns:p14="http://schemas.microsoft.com/office/powerpoint/2010/main" val="5289312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DA94F0-033F-994F-816C-FE3B9A0623D9}" type="datetimeFigureOut">
              <a:rPr lang="en-US" smtClean="0"/>
              <a:t>5/13/15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38D60-739E-0E47-A042-F5997E40DD0A}" type="slidenum">
              <a:rPr lang="en-US" smtClean="0"/>
              <a:t>‹#›</a:t>
            </a:fld>
            <a:endParaRPr lang="en-US"/>
          </a:p>
        </p:txBody>
      </p:sp>
    </p:spTree>
    <p:extLst>
      <p:ext uri="{BB962C8B-B14F-4D97-AF65-F5344CB8AC3E}">
        <p14:creationId xmlns:p14="http://schemas.microsoft.com/office/powerpoint/2010/main" val="3942179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200" u="sng" dirty="0" smtClean="0"/>
              <a:t>Healthcare Systems/Beliefs</a:t>
            </a:r>
            <a:endParaRPr lang="en-US" sz="5200" u="sng" dirty="0"/>
          </a:p>
        </p:txBody>
      </p:sp>
      <p:sp>
        <p:nvSpPr>
          <p:cNvPr id="3" name="Content Placeholder 2"/>
          <p:cNvSpPr>
            <a:spLocks noGrp="1"/>
          </p:cNvSpPr>
          <p:nvPr>
            <p:ph idx="1"/>
          </p:nvPr>
        </p:nvSpPr>
        <p:spPr>
          <a:xfrm>
            <a:off x="571500" y="1702724"/>
            <a:ext cx="8001000" cy="1662356"/>
          </a:xfrm>
        </p:spPr>
        <p:txBody>
          <a:bodyPr>
            <a:normAutofit/>
          </a:bodyPr>
          <a:lstStyle/>
          <a:p>
            <a:r>
              <a:rPr lang="en-US" sz="2600" u="sng" dirty="0" smtClean="0"/>
              <a:t>In the U.S. the biomedical healthcare system is the “Western” system which bases the cause of disease on microorganisms, diseased cells and the aging process.</a:t>
            </a:r>
            <a:endParaRPr lang="en-US" sz="2600" u="sng" dirty="0"/>
          </a:p>
        </p:txBody>
      </p:sp>
      <p:pic>
        <p:nvPicPr>
          <p:cNvPr id="4" name="Picture 3"/>
          <p:cNvPicPr>
            <a:picLocks noChangeAspect="1"/>
          </p:cNvPicPr>
          <p:nvPr/>
        </p:nvPicPr>
        <p:blipFill>
          <a:blip r:embed="rId2"/>
          <a:stretch>
            <a:fillRect/>
          </a:stretch>
        </p:blipFill>
        <p:spPr>
          <a:xfrm>
            <a:off x="1839711" y="3480547"/>
            <a:ext cx="5698162" cy="2975001"/>
          </a:xfrm>
          <a:prstGeom prst="rect">
            <a:avLst/>
          </a:prstGeom>
        </p:spPr>
      </p:pic>
    </p:spTree>
    <p:extLst>
      <p:ext uri="{BB962C8B-B14F-4D97-AF65-F5344CB8AC3E}">
        <p14:creationId xmlns:p14="http://schemas.microsoft.com/office/powerpoint/2010/main" val="27706114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Healthcare Beliefs</a:t>
            </a:r>
            <a:endParaRPr lang="en-US" u="sng" dirty="0"/>
          </a:p>
        </p:txBody>
      </p:sp>
      <p:sp>
        <p:nvSpPr>
          <p:cNvPr id="3" name="Content Placeholder 2"/>
          <p:cNvSpPr>
            <a:spLocks noGrp="1"/>
          </p:cNvSpPr>
          <p:nvPr>
            <p:ph idx="1"/>
          </p:nvPr>
        </p:nvSpPr>
        <p:spPr>
          <a:xfrm>
            <a:off x="571500" y="1702723"/>
            <a:ext cx="8001000" cy="1332447"/>
          </a:xfrm>
        </p:spPr>
        <p:txBody>
          <a:bodyPr>
            <a:normAutofit/>
          </a:bodyPr>
          <a:lstStyle/>
          <a:p>
            <a:r>
              <a:rPr lang="en-US" sz="2600" u="sng" dirty="0" smtClean="0"/>
              <a:t>Religion-an organized system of beliefs in a higher power and associated with a particular form or place of worship.</a:t>
            </a:r>
            <a:endParaRPr lang="en-US" sz="2600" u="sng" dirty="0"/>
          </a:p>
        </p:txBody>
      </p:sp>
      <p:pic>
        <p:nvPicPr>
          <p:cNvPr id="5" name="Picture 4"/>
          <p:cNvPicPr>
            <a:picLocks noChangeAspect="1"/>
          </p:cNvPicPr>
          <p:nvPr/>
        </p:nvPicPr>
        <p:blipFill>
          <a:blip r:embed="rId2"/>
          <a:stretch>
            <a:fillRect/>
          </a:stretch>
        </p:blipFill>
        <p:spPr>
          <a:xfrm>
            <a:off x="4124086" y="2771242"/>
            <a:ext cx="3925108" cy="3822829"/>
          </a:xfrm>
          <a:prstGeom prst="rect">
            <a:avLst/>
          </a:prstGeom>
        </p:spPr>
      </p:pic>
    </p:spTree>
    <p:extLst>
      <p:ext uri="{BB962C8B-B14F-4D97-AF65-F5344CB8AC3E}">
        <p14:creationId xmlns:p14="http://schemas.microsoft.com/office/powerpoint/2010/main" val="41206654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Healthcare Beliefs</a:t>
            </a:r>
            <a:endParaRPr lang="en-US" u="sng" dirty="0"/>
          </a:p>
        </p:txBody>
      </p:sp>
      <p:sp>
        <p:nvSpPr>
          <p:cNvPr id="3" name="Content Placeholder 2"/>
          <p:cNvSpPr>
            <a:spLocks noGrp="1"/>
          </p:cNvSpPr>
          <p:nvPr>
            <p:ph idx="1"/>
          </p:nvPr>
        </p:nvSpPr>
        <p:spPr>
          <a:xfrm>
            <a:off x="214425" y="1550576"/>
            <a:ext cx="8675976" cy="3216621"/>
          </a:xfrm>
        </p:spPr>
        <p:txBody>
          <a:bodyPr>
            <a:normAutofit/>
          </a:bodyPr>
          <a:lstStyle/>
          <a:p>
            <a:r>
              <a:rPr lang="en-US" sz="2600" dirty="0" smtClean="0"/>
              <a:t>Common religious beliefs: Baptist, Buddhism, Christian Scientist, Episcopal, Hindu, Islam, Jehovah’s Witness, Judaism, Lutheran, Methodist, Mormon, Catholic, Orthodox, 7</a:t>
            </a:r>
            <a:r>
              <a:rPr lang="en-US" sz="2600" baseline="30000" dirty="0" smtClean="0"/>
              <a:t>th</a:t>
            </a:r>
            <a:r>
              <a:rPr lang="en-US" sz="2600" dirty="0" smtClean="0"/>
              <a:t> Day Adventist.</a:t>
            </a:r>
          </a:p>
          <a:p>
            <a:pPr marL="0" indent="0">
              <a:buNone/>
            </a:pPr>
            <a:endParaRPr lang="en-US" sz="2600" u="sng" dirty="0"/>
          </a:p>
          <a:p>
            <a:r>
              <a:rPr lang="en-US" sz="2600" u="sng" dirty="0" smtClean="0"/>
              <a:t>In support of spiritual beliefs, the health care worker should allow for privacy during clergy visits.</a:t>
            </a:r>
          </a:p>
          <a:p>
            <a:endParaRPr lang="en-US" sz="2600" u="sng" dirty="0"/>
          </a:p>
        </p:txBody>
      </p:sp>
      <p:pic>
        <p:nvPicPr>
          <p:cNvPr id="4" name="Picture 3"/>
          <p:cNvPicPr>
            <a:picLocks noChangeAspect="1"/>
          </p:cNvPicPr>
          <p:nvPr/>
        </p:nvPicPr>
        <p:blipFill>
          <a:blip r:embed="rId2"/>
          <a:stretch>
            <a:fillRect/>
          </a:stretch>
        </p:blipFill>
        <p:spPr>
          <a:xfrm>
            <a:off x="5864923" y="4154648"/>
            <a:ext cx="2641600" cy="2540000"/>
          </a:xfrm>
          <a:prstGeom prst="rect">
            <a:avLst/>
          </a:prstGeom>
        </p:spPr>
      </p:pic>
    </p:spTree>
    <p:extLst>
      <p:ext uri="{BB962C8B-B14F-4D97-AF65-F5344CB8AC3E}">
        <p14:creationId xmlns:p14="http://schemas.microsoft.com/office/powerpoint/2010/main" val="37557477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s-6.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648" y="1726238"/>
            <a:ext cx="3354341" cy="3415982"/>
          </a:xfrm>
          <a:prstGeom prst="rect">
            <a:avLst/>
          </a:prstGeom>
        </p:spPr>
      </p:pic>
    </p:spTree>
    <p:extLst>
      <p:ext uri="{BB962C8B-B14F-4D97-AF65-F5344CB8AC3E}">
        <p14:creationId xmlns:p14="http://schemas.microsoft.com/office/powerpoint/2010/main" val="1336356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Healthcare Beliefs</a:t>
            </a:r>
            <a:endParaRPr lang="en-US" u="sng" dirty="0"/>
          </a:p>
        </p:txBody>
      </p:sp>
      <p:sp>
        <p:nvSpPr>
          <p:cNvPr id="3" name="Content Placeholder 2"/>
          <p:cNvSpPr>
            <a:spLocks noGrp="1"/>
          </p:cNvSpPr>
          <p:nvPr>
            <p:ph idx="1"/>
          </p:nvPr>
        </p:nvSpPr>
        <p:spPr>
          <a:xfrm>
            <a:off x="571500" y="1702723"/>
            <a:ext cx="8001000" cy="1216979"/>
          </a:xfrm>
        </p:spPr>
        <p:txBody>
          <a:bodyPr>
            <a:normAutofit/>
          </a:bodyPr>
          <a:lstStyle/>
          <a:p>
            <a:r>
              <a:rPr lang="en-US" sz="2600" u="sng" dirty="0" smtClean="0"/>
              <a:t>Atheist-non-believer; does not believe in any deity.</a:t>
            </a:r>
            <a:endParaRPr lang="en-US" sz="2600" u="sng" dirty="0"/>
          </a:p>
        </p:txBody>
      </p:sp>
      <p:pic>
        <p:nvPicPr>
          <p:cNvPr id="4" name="Picture 3"/>
          <p:cNvPicPr>
            <a:picLocks noChangeAspect="1"/>
          </p:cNvPicPr>
          <p:nvPr/>
        </p:nvPicPr>
        <p:blipFill>
          <a:blip r:embed="rId2"/>
          <a:stretch>
            <a:fillRect/>
          </a:stretch>
        </p:blipFill>
        <p:spPr>
          <a:xfrm>
            <a:off x="1997064" y="2408342"/>
            <a:ext cx="4947015" cy="4271858"/>
          </a:xfrm>
          <a:prstGeom prst="rect">
            <a:avLst/>
          </a:prstGeom>
        </p:spPr>
      </p:pic>
    </p:spTree>
    <p:extLst>
      <p:ext uri="{BB962C8B-B14F-4D97-AF65-F5344CB8AC3E}">
        <p14:creationId xmlns:p14="http://schemas.microsoft.com/office/powerpoint/2010/main" val="11949160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Healthcare Beliefs</a:t>
            </a:r>
            <a:endParaRPr lang="en-US" u="sng" dirty="0"/>
          </a:p>
        </p:txBody>
      </p:sp>
      <p:sp>
        <p:nvSpPr>
          <p:cNvPr id="3" name="Content Placeholder 2"/>
          <p:cNvSpPr>
            <a:spLocks noGrp="1"/>
          </p:cNvSpPr>
          <p:nvPr>
            <p:ph idx="1"/>
          </p:nvPr>
        </p:nvSpPr>
        <p:spPr>
          <a:xfrm>
            <a:off x="571500" y="1702723"/>
            <a:ext cx="8001000" cy="1530393"/>
          </a:xfrm>
        </p:spPr>
        <p:txBody>
          <a:bodyPr>
            <a:normAutofit/>
          </a:bodyPr>
          <a:lstStyle/>
          <a:p>
            <a:r>
              <a:rPr lang="en-US" sz="2600" u="sng" dirty="0" smtClean="0"/>
              <a:t>Agnostic-believes that the existence of God cannot be proved or disproved; doesn’t have any religious practices.</a:t>
            </a:r>
            <a:endParaRPr lang="en-US" sz="2600" u="sng" dirty="0"/>
          </a:p>
        </p:txBody>
      </p:sp>
      <p:pic>
        <p:nvPicPr>
          <p:cNvPr id="4" name="Picture 3"/>
          <p:cNvPicPr>
            <a:picLocks noChangeAspect="1"/>
          </p:cNvPicPr>
          <p:nvPr/>
        </p:nvPicPr>
        <p:blipFill>
          <a:blip r:embed="rId2"/>
          <a:stretch>
            <a:fillRect/>
          </a:stretch>
        </p:blipFill>
        <p:spPr>
          <a:xfrm>
            <a:off x="3759572" y="3422650"/>
            <a:ext cx="3492500" cy="2324100"/>
          </a:xfrm>
          <a:prstGeom prst="rect">
            <a:avLst/>
          </a:prstGeom>
        </p:spPr>
      </p:pic>
    </p:spTree>
    <p:extLst>
      <p:ext uri="{BB962C8B-B14F-4D97-AF65-F5344CB8AC3E}">
        <p14:creationId xmlns:p14="http://schemas.microsoft.com/office/powerpoint/2010/main" val="26475020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Healthcare Beliefs</a:t>
            </a:r>
            <a:endParaRPr lang="en-US" u="sng" dirty="0"/>
          </a:p>
        </p:txBody>
      </p:sp>
      <p:sp>
        <p:nvSpPr>
          <p:cNvPr id="3" name="Content Placeholder 2"/>
          <p:cNvSpPr>
            <a:spLocks noGrp="1"/>
          </p:cNvSpPr>
          <p:nvPr>
            <p:ph idx="1"/>
          </p:nvPr>
        </p:nvSpPr>
        <p:spPr>
          <a:xfrm>
            <a:off x="571500" y="1702723"/>
            <a:ext cx="8001000" cy="3295410"/>
          </a:xfrm>
        </p:spPr>
        <p:txBody>
          <a:bodyPr>
            <a:normAutofit/>
          </a:bodyPr>
          <a:lstStyle/>
          <a:p>
            <a:r>
              <a:rPr lang="en-US" sz="2600" u="sng" dirty="0" smtClean="0"/>
              <a:t>In order to fulfill spiritual and religious needs, the health care worker must ask the patient questions and determine their personal beliefs.</a:t>
            </a:r>
          </a:p>
          <a:p>
            <a:pPr lvl="1"/>
            <a:r>
              <a:rPr lang="en-US" sz="2600" u="sng" dirty="0" smtClean="0"/>
              <a:t>Ex.: Joe’s new patient tells him that he is Hindu.  Joe should ask him if there is anything he should know about his spiritual needs in order to provide him the best of care.</a:t>
            </a:r>
            <a:endParaRPr lang="en-US" sz="2600" u="sng" dirty="0"/>
          </a:p>
        </p:txBody>
      </p:sp>
      <p:pic>
        <p:nvPicPr>
          <p:cNvPr id="4" name="Picture 3"/>
          <p:cNvPicPr>
            <a:picLocks noChangeAspect="1"/>
          </p:cNvPicPr>
          <p:nvPr/>
        </p:nvPicPr>
        <p:blipFill>
          <a:blip r:embed="rId2"/>
          <a:stretch>
            <a:fillRect/>
          </a:stretch>
        </p:blipFill>
        <p:spPr>
          <a:xfrm>
            <a:off x="5702300" y="4618737"/>
            <a:ext cx="2870200" cy="2050962"/>
          </a:xfrm>
          <a:prstGeom prst="rect">
            <a:avLst/>
          </a:prstGeom>
        </p:spPr>
      </p:pic>
    </p:spTree>
    <p:extLst>
      <p:ext uri="{BB962C8B-B14F-4D97-AF65-F5344CB8AC3E}">
        <p14:creationId xmlns:p14="http://schemas.microsoft.com/office/powerpoint/2010/main" val="42568647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Healthcare Beliefs</a:t>
            </a:r>
            <a:endParaRPr lang="en-US" u="sng" dirty="0"/>
          </a:p>
        </p:txBody>
      </p:sp>
      <p:sp>
        <p:nvSpPr>
          <p:cNvPr id="3" name="Content Placeholder 2"/>
          <p:cNvSpPr>
            <a:spLocks noGrp="1"/>
          </p:cNvSpPr>
          <p:nvPr>
            <p:ph idx="1"/>
          </p:nvPr>
        </p:nvSpPr>
        <p:spPr>
          <a:xfrm>
            <a:off x="571500" y="1702724"/>
            <a:ext cx="8001000" cy="1678852"/>
          </a:xfrm>
        </p:spPr>
        <p:txBody>
          <a:bodyPr>
            <a:normAutofit/>
          </a:bodyPr>
          <a:lstStyle/>
          <a:p>
            <a:r>
              <a:rPr lang="en-US" sz="2600" dirty="0" smtClean="0"/>
              <a:t>The health care worker must allow patients to express their beliefs, practice rituals, or follow a special diet as long as it will not cause any harm.</a:t>
            </a:r>
            <a:endParaRPr lang="en-US" sz="2600" dirty="0"/>
          </a:p>
        </p:txBody>
      </p:sp>
      <p:pic>
        <p:nvPicPr>
          <p:cNvPr id="4" name="Picture 3"/>
          <p:cNvPicPr>
            <a:picLocks noChangeAspect="1"/>
          </p:cNvPicPr>
          <p:nvPr/>
        </p:nvPicPr>
        <p:blipFill>
          <a:blip r:embed="rId2"/>
          <a:stretch>
            <a:fillRect/>
          </a:stretch>
        </p:blipFill>
        <p:spPr>
          <a:xfrm>
            <a:off x="3231069" y="3171212"/>
            <a:ext cx="2286000" cy="3352800"/>
          </a:xfrm>
          <a:prstGeom prst="rect">
            <a:avLst/>
          </a:prstGeom>
        </p:spPr>
      </p:pic>
    </p:spTree>
    <p:extLst>
      <p:ext uri="{BB962C8B-B14F-4D97-AF65-F5344CB8AC3E}">
        <p14:creationId xmlns:p14="http://schemas.microsoft.com/office/powerpoint/2010/main" val="35298970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Respect Cultural Diversity</a:t>
            </a:r>
            <a:endParaRPr lang="en-US" u="sng" dirty="0"/>
          </a:p>
        </p:txBody>
      </p:sp>
      <p:sp>
        <p:nvSpPr>
          <p:cNvPr id="3" name="Content Placeholder 2"/>
          <p:cNvSpPr>
            <a:spLocks noGrp="1"/>
          </p:cNvSpPr>
          <p:nvPr>
            <p:ph idx="1"/>
          </p:nvPr>
        </p:nvSpPr>
        <p:spPr>
          <a:xfrm>
            <a:off x="296897" y="1702723"/>
            <a:ext cx="8609997" cy="4845987"/>
          </a:xfrm>
        </p:spPr>
        <p:txBody>
          <a:bodyPr>
            <a:normAutofit/>
          </a:bodyPr>
          <a:lstStyle/>
          <a:p>
            <a:r>
              <a:rPr lang="en-US" sz="2600" dirty="0" smtClean="0"/>
              <a:t>We should respect cultural diversity by regarding each person as a unique individual.  The health care worker must be aware of the needs of each individual in order to provide total care.</a:t>
            </a:r>
          </a:p>
          <a:p>
            <a:pPr lvl="1"/>
            <a:r>
              <a:rPr lang="en-US" sz="2400" dirty="0" smtClean="0"/>
              <a:t>The healthcare worker must:</a:t>
            </a:r>
          </a:p>
          <a:p>
            <a:pPr lvl="2"/>
            <a:r>
              <a:rPr lang="en-US" sz="2400" dirty="0" smtClean="0"/>
              <a:t>Be a willing listener.</a:t>
            </a:r>
          </a:p>
          <a:p>
            <a:pPr lvl="2"/>
            <a:r>
              <a:rPr lang="en-US" sz="2400" dirty="0" smtClean="0"/>
              <a:t>Support spiritual and religious practices.</a:t>
            </a:r>
          </a:p>
          <a:p>
            <a:pPr lvl="2"/>
            <a:r>
              <a:rPr lang="en-US" sz="2400" dirty="0" smtClean="0"/>
              <a:t>Respect symbols and books.</a:t>
            </a:r>
          </a:p>
          <a:p>
            <a:pPr lvl="2"/>
            <a:r>
              <a:rPr lang="en-US" sz="2400" dirty="0" smtClean="0"/>
              <a:t>Provide privacy during clergy visits.</a:t>
            </a:r>
          </a:p>
          <a:p>
            <a:pPr lvl="2"/>
            <a:r>
              <a:rPr lang="en-US" sz="2400" dirty="0" smtClean="0"/>
              <a:t>Refrain from imposing their beliefs on the patient.</a:t>
            </a:r>
          </a:p>
          <a:p>
            <a:pPr lvl="2"/>
            <a:endParaRPr lang="en-US" dirty="0" smtClean="0"/>
          </a:p>
          <a:p>
            <a:endParaRPr lang="en-US" sz="2600" dirty="0"/>
          </a:p>
        </p:txBody>
      </p:sp>
    </p:spTree>
    <p:extLst>
      <p:ext uri="{BB962C8B-B14F-4D97-AF65-F5344CB8AC3E}">
        <p14:creationId xmlns:p14="http://schemas.microsoft.com/office/powerpoint/2010/main" val="37268449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397000" y="1028700"/>
            <a:ext cx="6350000" cy="4787900"/>
          </a:xfrm>
          <a:prstGeom prst="rect">
            <a:avLst/>
          </a:prstGeom>
        </p:spPr>
      </p:pic>
    </p:spTree>
    <p:extLst>
      <p:ext uri="{BB962C8B-B14F-4D97-AF65-F5344CB8AC3E}">
        <p14:creationId xmlns:p14="http://schemas.microsoft.com/office/powerpoint/2010/main" val="2934220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u="sng" dirty="0" smtClean="0"/>
              <a:t>Healthcare Systems/Beliefs</a:t>
            </a:r>
            <a:endParaRPr lang="en-US" sz="4800" u="sng" dirty="0"/>
          </a:p>
        </p:txBody>
      </p:sp>
      <p:sp>
        <p:nvSpPr>
          <p:cNvPr id="3" name="Content Placeholder 2"/>
          <p:cNvSpPr>
            <a:spLocks noGrp="1"/>
          </p:cNvSpPr>
          <p:nvPr>
            <p:ph idx="1"/>
          </p:nvPr>
        </p:nvSpPr>
        <p:spPr>
          <a:xfrm>
            <a:off x="571500" y="1702723"/>
            <a:ext cx="8001000" cy="3823266"/>
          </a:xfrm>
        </p:spPr>
        <p:txBody>
          <a:bodyPr>
            <a:normAutofit/>
          </a:bodyPr>
          <a:lstStyle/>
          <a:p>
            <a:r>
              <a:rPr lang="en-US" sz="2800" dirty="0" smtClean="0"/>
              <a:t>Ways to eliminate the cause of illness:</a:t>
            </a:r>
          </a:p>
          <a:p>
            <a:pPr lvl="1"/>
            <a:r>
              <a:rPr lang="en-US" sz="2600" dirty="0" smtClean="0"/>
              <a:t>Encourage patients to learn about their illness.</a:t>
            </a:r>
          </a:p>
          <a:p>
            <a:pPr lvl="1"/>
            <a:r>
              <a:rPr lang="en-US" sz="2600" dirty="0" smtClean="0"/>
              <a:t>Inform patients about terminal diseases.</a:t>
            </a:r>
          </a:p>
          <a:p>
            <a:pPr lvl="1"/>
            <a:r>
              <a:rPr lang="en-US" sz="2600" dirty="0" smtClean="0"/>
              <a:t>Teach patients self-care.</a:t>
            </a:r>
          </a:p>
          <a:p>
            <a:pPr lvl="1"/>
            <a:r>
              <a:rPr lang="en-US" sz="2600" u="sng" dirty="0" smtClean="0"/>
              <a:t>Use medications and technology to cure or decrease the effects of disease.</a:t>
            </a:r>
          </a:p>
          <a:p>
            <a:pPr lvl="1"/>
            <a:r>
              <a:rPr lang="en-US" sz="2600" dirty="0" smtClean="0"/>
              <a:t>Teach preventative care.</a:t>
            </a:r>
          </a:p>
          <a:p>
            <a:pPr lvl="1"/>
            <a:endParaRPr lang="en-US" dirty="0"/>
          </a:p>
        </p:txBody>
      </p:sp>
      <p:pic>
        <p:nvPicPr>
          <p:cNvPr id="4" name="Picture 3"/>
          <p:cNvPicPr>
            <a:picLocks noChangeAspect="1"/>
          </p:cNvPicPr>
          <p:nvPr/>
        </p:nvPicPr>
        <p:blipFill>
          <a:blip r:embed="rId2"/>
          <a:stretch>
            <a:fillRect/>
          </a:stretch>
        </p:blipFill>
        <p:spPr>
          <a:xfrm>
            <a:off x="6154231" y="4636340"/>
            <a:ext cx="2616200" cy="1779298"/>
          </a:xfrm>
          <a:prstGeom prst="rect">
            <a:avLst/>
          </a:prstGeom>
        </p:spPr>
      </p:pic>
    </p:spTree>
    <p:extLst>
      <p:ext uri="{BB962C8B-B14F-4D97-AF65-F5344CB8AC3E}">
        <p14:creationId xmlns:p14="http://schemas.microsoft.com/office/powerpoint/2010/main" val="21160392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Healthcare Beliefs</a:t>
            </a:r>
            <a:endParaRPr lang="en-US" u="sng" dirty="0"/>
          </a:p>
        </p:txBody>
      </p:sp>
      <p:sp>
        <p:nvSpPr>
          <p:cNvPr id="3" name="Content Placeholder 2"/>
          <p:cNvSpPr>
            <a:spLocks noGrp="1"/>
          </p:cNvSpPr>
          <p:nvPr>
            <p:ph idx="1"/>
          </p:nvPr>
        </p:nvSpPr>
        <p:spPr>
          <a:xfrm>
            <a:off x="571500" y="1702723"/>
            <a:ext cx="8001000" cy="1959275"/>
          </a:xfrm>
        </p:spPr>
        <p:txBody>
          <a:bodyPr>
            <a:normAutofit/>
          </a:bodyPr>
          <a:lstStyle/>
          <a:p>
            <a:r>
              <a:rPr lang="en-US" sz="2600" u="sng" dirty="0" smtClean="0"/>
              <a:t>Different cultures have different beliefs about health care, however, health care workers must remember that not all people within that culture follow all the customs of that culture.</a:t>
            </a:r>
            <a:endParaRPr lang="en-US" sz="2600" u="sng" dirty="0"/>
          </a:p>
        </p:txBody>
      </p:sp>
      <p:pic>
        <p:nvPicPr>
          <p:cNvPr id="4" name="Picture 3"/>
          <p:cNvPicPr>
            <a:picLocks noChangeAspect="1"/>
          </p:cNvPicPr>
          <p:nvPr/>
        </p:nvPicPr>
        <p:blipFill>
          <a:blip r:embed="rId2"/>
          <a:stretch>
            <a:fillRect/>
          </a:stretch>
        </p:blipFill>
        <p:spPr>
          <a:xfrm>
            <a:off x="1714500" y="3661998"/>
            <a:ext cx="5715000" cy="2882900"/>
          </a:xfrm>
          <a:prstGeom prst="rect">
            <a:avLst/>
          </a:prstGeom>
        </p:spPr>
      </p:pic>
    </p:spTree>
    <p:extLst>
      <p:ext uri="{BB962C8B-B14F-4D97-AF65-F5344CB8AC3E}">
        <p14:creationId xmlns:p14="http://schemas.microsoft.com/office/powerpoint/2010/main" val="10177084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Healthcare Beliefs</a:t>
            </a:r>
            <a:endParaRPr lang="en-US" u="sng" dirty="0"/>
          </a:p>
        </p:txBody>
      </p:sp>
      <p:sp>
        <p:nvSpPr>
          <p:cNvPr id="3" name="Content Placeholder 2"/>
          <p:cNvSpPr>
            <a:spLocks noGrp="1"/>
          </p:cNvSpPr>
          <p:nvPr>
            <p:ph idx="1"/>
          </p:nvPr>
        </p:nvSpPr>
        <p:spPr>
          <a:xfrm>
            <a:off x="571500" y="1702723"/>
            <a:ext cx="8001000" cy="1959275"/>
          </a:xfrm>
        </p:spPr>
        <p:txBody>
          <a:bodyPr>
            <a:normAutofit/>
          </a:bodyPr>
          <a:lstStyle/>
          <a:p>
            <a:r>
              <a:rPr lang="en-US" sz="2600" u="sng" dirty="0" smtClean="0"/>
              <a:t>Hispanic, Asian, Middle Eastern cultures believe that illness has a spiritual connection, They believe that health is a reward from God; health is a spiritual harmony.</a:t>
            </a:r>
            <a:endParaRPr lang="en-US" sz="2600" u="sng" dirty="0"/>
          </a:p>
        </p:txBody>
      </p:sp>
      <p:pic>
        <p:nvPicPr>
          <p:cNvPr id="4" name="Picture 3"/>
          <p:cNvPicPr>
            <a:picLocks noChangeAspect="1"/>
          </p:cNvPicPr>
          <p:nvPr/>
        </p:nvPicPr>
        <p:blipFill>
          <a:blip r:embed="rId2"/>
          <a:stretch>
            <a:fillRect/>
          </a:stretch>
        </p:blipFill>
        <p:spPr>
          <a:xfrm>
            <a:off x="2898392" y="3876440"/>
            <a:ext cx="3303446" cy="2281465"/>
          </a:xfrm>
          <a:prstGeom prst="rect">
            <a:avLst/>
          </a:prstGeom>
        </p:spPr>
      </p:pic>
    </p:spTree>
    <p:extLst>
      <p:ext uri="{BB962C8B-B14F-4D97-AF65-F5344CB8AC3E}">
        <p14:creationId xmlns:p14="http://schemas.microsoft.com/office/powerpoint/2010/main" val="30914179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Healthcare Beliefs</a:t>
            </a:r>
            <a:endParaRPr lang="en-US" u="sng" dirty="0"/>
          </a:p>
        </p:txBody>
      </p:sp>
      <p:sp>
        <p:nvSpPr>
          <p:cNvPr id="3" name="Content Placeholder 2"/>
          <p:cNvSpPr>
            <a:spLocks noGrp="1"/>
          </p:cNvSpPr>
          <p:nvPr>
            <p:ph idx="1"/>
          </p:nvPr>
        </p:nvSpPr>
        <p:spPr>
          <a:xfrm>
            <a:off x="571500" y="1702724"/>
            <a:ext cx="8001000" cy="1381934"/>
          </a:xfrm>
        </p:spPr>
        <p:txBody>
          <a:bodyPr>
            <a:normAutofit/>
          </a:bodyPr>
          <a:lstStyle/>
          <a:p>
            <a:r>
              <a:rPr lang="en-US" sz="2600" u="sng" dirty="0" smtClean="0"/>
              <a:t>Alternative healthcare therapies are increasing in the U.S. </a:t>
            </a:r>
            <a:r>
              <a:rPr lang="en-US" sz="2600" u="sng" dirty="0"/>
              <a:t> </a:t>
            </a:r>
            <a:r>
              <a:rPr lang="en-US" sz="2600" u="sng" dirty="0" smtClean="0"/>
              <a:t>More Americans are going to the chiropractor, homeopaths, naturopaths, hypnotists.</a:t>
            </a:r>
            <a:endParaRPr lang="en-US" sz="2600" u="sng" dirty="0"/>
          </a:p>
        </p:txBody>
      </p:sp>
      <p:pic>
        <p:nvPicPr>
          <p:cNvPr id="4" name="Picture 3"/>
          <p:cNvPicPr>
            <a:picLocks noChangeAspect="1"/>
          </p:cNvPicPr>
          <p:nvPr/>
        </p:nvPicPr>
        <p:blipFill>
          <a:blip r:embed="rId2"/>
          <a:stretch>
            <a:fillRect/>
          </a:stretch>
        </p:blipFill>
        <p:spPr>
          <a:xfrm>
            <a:off x="1566954" y="3299098"/>
            <a:ext cx="6218332" cy="3014551"/>
          </a:xfrm>
          <a:prstGeom prst="rect">
            <a:avLst/>
          </a:prstGeom>
        </p:spPr>
      </p:pic>
    </p:spTree>
    <p:extLst>
      <p:ext uri="{BB962C8B-B14F-4D97-AF65-F5344CB8AC3E}">
        <p14:creationId xmlns:p14="http://schemas.microsoft.com/office/powerpoint/2010/main" val="35758612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Healthcare Beliefs</a:t>
            </a:r>
            <a:endParaRPr lang="en-US" u="sng" dirty="0"/>
          </a:p>
        </p:txBody>
      </p:sp>
      <p:sp>
        <p:nvSpPr>
          <p:cNvPr id="3" name="Content Placeholder 2"/>
          <p:cNvSpPr>
            <a:spLocks noGrp="1"/>
          </p:cNvSpPr>
          <p:nvPr>
            <p:ph idx="1"/>
          </p:nvPr>
        </p:nvSpPr>
        <p:spPr>
          <a:xfrm>
            <a:off x="571500" y="1702723"/>
            <a:ext cx="8001000" cy="1959275"/>
          </a:xfrm>
        </p:spPr>
        <p:txBody>
          <a:bodyPr>
            <a:normAutofit/>
          </a:bodyPr>
          <a:lstStyle/>
          <a:p>
            <a:r>
              <a:rPr lang="en-US" sz="2600" dirty="0" smtClean="0"/>
              <a:t>All individuals have the right to choose the type of health care system and method of treatment they feel is best.  The health care worker should talk to the patient to determine their health care preferences.</a:t>
            </a:r>
            <a:endParaRPr lang="en-US" sz="2600" dirty="0"/>
          </a:p>
        </p:txBody>
      </p:sp>
      <p:pic>
        <p:nvPicPr>
          <p:cNvPr id="4" name="Picture 3"/>
          <p:cNvPicPr>
            <a:picLocks noChangeAspect="1"/>
          </p:cNvPicPr>
          <p:nvPr/>
        </p:nvPicPr>
        <p:blipFill>
          <a:blip r:embed="rId2"/>
          <a:stretch>
            <a:fillRect/>
          </a:stretch>
        </p:blipFill>
        <p:spPr>
          <a:xfrm>
            <a:off x="4179832" y="3422650"/>
            <a:ext cx="2895600" cy="2806700"/>
          </a:xfrm>
          <a:prstGeom prst="rect">
            <a:avLst/>
          </a:prstGeom>
        </p:spPr>
      </p:pic>
    </p:spTree>
    <p:extLst>
      <p:ext uri="{BB962C8B-B14F-4D97-AF65-F5344CB8AC3E}">
        <p14:creationId xmlns:p14="http://schemas.microsoft.com/office/powerpoint/2010/main" val="39656568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Healthcare Beliefs</a:t>
            </a:r>
            <a:endParaRPr lang="en-US" u="sng" dirty="0"/>
          </a:p>
        </p:txBody>
      </p:sp>
      <p:sp>
        <p:nvSpPr>
          <p:cNvPr id="3" name="Content Placeholder 2"/>
          <p:cNvSpPr>
            <a:spLocks noGrp="1"/>
          </p:cNvSpPr>
          <p:nvPr>
            <p:ph idx="1"/>
          </p:nvPr>
        </p:nvSpPr>
        <p:spPr>
          <a:xfrm>
            <a:off x="571500" y="1702723"/>
            <a:ext cx="8001000" cy="2305681"/>
          </a:xfrm>
        </p:spPr>
        <p:txBody>
          <a:bodyPr>
            <a:normAutofit/>
          </a:bodyPr>
          <a:lstStyle/>
          <a:p>
            <a:r>
              <a:rPr lang="en-US" sz="2600" dirty="0" smtClean="0"/>
              <a:t>Spirituality and religion are essential parts of every cultural group.</a:t>
            </a:r>
          </a:p>
          <a:p>
            <a:r>
              <a:rPr lang="en-US" sz="2600" u="sng" dirty="0" smtClean="0">
                <a:solidFill>
                  <a:srgbClr val="FF0000"/>
                </a:solidFill>
              </a:rPr>
              <a:t>*</a:t>
            </a:r>
            <a:r>
              <a:rPr lang="en-US" sz="2600" u="sng" dirty="0" smtClean="0"/>
              <a:t>Spirituality-the beliefs that people have about the purpose of life, their belief in a higher power and their need to find meaning and purpose in life.</a:t>
            </a:r>
            <a:endParaRPr lang="en-US" sz="2600" u="sng" dirty="0"/>
          </a:p>
        </p:txBody>
      </p:sp>
      <p:pic>
        <p:nvPicPr>
          <p:cNvPr id="4" name="Picture 3"/>
          <p:cNvPicPr>
            <a:picLocks noChangeAspect="1"/>
          </p:cNvPicPr>
          <p:nvPr/>
        </p:nvPicPr>
        <p:blipFill>
          <a:blip r:embed="rId2"/>
          <a:stretch>
            <a:fillRect/>
          </a:stretch>
        </p:blipFill>
        <p:spPr>
          <a:xfrm>
            <a:off x="1714500" y="4008403"/>
            <a:ext cx="5715000" cy="2500571"/>
          </a:xfrm>
          <a:prstGeom prst="rect">
            <a:avLst/>
          </a:prstGeom>
        </p:spPr>
      </p:pic>
    </p:spTree>
    <p:extLst>
      <p:ext uri="{BB962C8B-B14F-4D97-AF65-F5344CB8AC3E}">
        <p14:creationId xmlns:p14="http://schemas.microsoft.com/office/powerpoint/2010/main" val="5767341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Healthcare Beliefs</a:t>
            </a:r>
            <a:endParaRPr lang="en-US" u="sng" dirty="0"/>
          </a:p>
        </p:txBody>
      </p:sp>
      <p:sp>
        <p:nvSpPr>
          <p:cNvPr id="3" name="Content Placeholder 2"/>
          <p:cNvSpPr>
            <a:spLocks noGrp="1"/>
          </p:cNvSpPr>
          <p:nvPr>
            <p:ph idx="1"/>
          </p:nvPr>
        </p:nvSpPr>
        <p:spPr>
          <a:xfrm>
            <a:off x="571500" y="1702723"/>
            <a:ext cx="8001000" cy="1959275"/>
          </a:xfrm>
        </p:spPr>
        <p:txBody>
          <a:bodyPr>
            <a:normAutofit/>
          </a:bodyPr>
          <a:lstStyle/>
          <a:p>
            <a:r>
              <a:rPr lang="en-US" sz="2600" u="sng" dirty="0" smtClean="0"/>
              <a:t>Spirituality is often expressed through religious practices </a:t>
            </a:r>
            <a:r>
              <a:rPr lang="en-US" sz="2600" dirty="0" smtClean="0"/>
              <a:t>and provides a source of support and strength to deal with situations.  However, </a:t>
            </a:r>
            <a:r>
              <a:rPr lang="en-US" sz="2600" u="sng" dirty="0" smtClean="0"/>
              <a:t>spirituality does not necessarily include the attendance of church.</a:t>
            </a:r>
            <a:endParaRPr lang="en-US" sz="2600" u="sng" dirty="0"/>
          </a:p>
        </p:txBody>
      </p:sp>
      <p:pic>
        <p:nvPicPr>
          <p:cNvPr id="4" name="Picture 3"/>
          <p:cNvPicPr>
            <a:picLocks noChangeAspect="1"/>
          </p:cNvPicPr>
          <p:nvPr/>
        </p:nvPicPr>
        <p:blipFill>
          <a:blip r:embed="rId2"/>
          <a:stretch>
            <a:fillRect/>
          </a:stretch>
        </p:blipFill>
        <p:spPr>
          <a:xfrm>
            <a:off x="2919482" y="3892936"/>
            <a:ext cx="4651380" cy="2833099"/>
          </a:xfrm>
          <a:prstGeom prst="rect">
            <a:avLst/>
          </a:prstGeom>
        </p:spPr>
      </p:pic>
    </p:spTree>
    <p:extLst>
      <p:ext uri="{BB962C8B-B14F-4D97-AF65-F5344CB8AC3E}">
        <p14:creationId xmlns:p14="http://schemas.microsoft.com/office/powerpoint/2010/main" val="42184414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Healthcare Beliefs</a:t>
            </a:r>
            <a:endParaRPr lang="en-US" u="sng" dirty="0"/>
          </a:p>
        </p:txBody>
      </p:sp>
      <p:sp>
        <p:nvSpPr>
          <p:cNvPr id="3" name="Content Placeholder 2"/>
          <p:cNvSpPr>
            <a:spLocks noGrp="1"/>
          </p:cNvSpPr>
          <p:nvPr>
            <p:ph idx="1"/>
          </p:nvPr>
        </p:nvSpPr>
        <p:spPr>
          <a:xfrm>
            <a:off x="571500" y="1702723"/>
            <a:ext cx="8001000" cy="1711843"/>
          </a:xfrm>
        </p:spPr>
        <p:txBody>
          <a:bodyPr>
            <a:normAutofit/>
          </a:bodyPr>
          <a:lstStyle/>
          <a:p>
            <a:r>
              <a:rPr lang="en-US" sz="2600" dirty="0" smtClean="0"/>
              <a:t>Spirituality and religion are not the same.  Spirituality is an individualized, personal set of beliefs that changes throughout an individual’s life.</a:t>
            </a:r>
            <a:endParaRPr lang="en-US" sz="2600" dirty="0"/>
          </a:p>
        </p:txBody>
      </p:sp>
      <p:pic>
        <p:nvPicPr>
          <p:cNvPr id="4" name="Picture 3"/>
          <p:cNvPicPr>
            <a:picLocks noChangeAspect="1"/>
          </p:cNvPicPr>
          <p:nvPr/>
        </p:nvPicPr>
        <p:blipFill>
          <a:blip r:embed="rId2"/>
          <a:stretch>
            <a:fillRect/>
          </a:stretch>
        </p:blipFill>
        <p:spPr>
          <a:xfrm>
            <a:off x="1073150" y="3414566"/>
            <a:ext cx="3492500" cy="2324100"/>
          </a:xfrm>
          <a:prstGeom prst="rect">
            <a:avLst/>
          </a:prstGeom>
        </p:spPr>
      </p:pic>
      <p:pic>
        <p:nvPicPr>
          <p:cNvPr id="5" name="Picture 4"/>
          <p:cNvPicPr>
            <a:picLocks noChangeAspect="1"/>
          </p:cNvPicPr>
          <p:nvPr/>
        </p:nvPicPr>
        <p:blipFill>
          <a:blip r:embed="rId3"/>
          <a:stretch>
            <a:fillRect/>
          </a:stretch>
        </p:blipFill>
        <p:spPr>
          <a:xfrm>
            <a:off x="5080000" y="4157581"/>
            <a:ext cx="3492500" cy="2324100"/>
          </a:xfrm>
          <a:prstGeom prst="rect">
            <a:avLst/>
          </a:prstGeom>
        </p:spPr>
      </p:pic>
    </p:spTree>
    <p:extLst>
      <p:ext uri="{BB962C8B-B14F-4D97-AF65-F5344CB8AC3E}">
        <p14:creationId xmlns:p14="http://schemas.microsoft.com/office/powerpoint/2010/main" val="11637360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TotalTime>
  <Words>604</Words>
  <Application>Microsoft Macintosh PowerPoint</Application>
  <PresentationFormat>On-screen Show (4:3)</PresentationFormat>
  <Paragraphs>47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Healthcare Systems/Beliefs</vt:lpstr>
      <vt:lpstr>Healthcare Systems/Beliefs</vt:lpstr>
      <vt:lpstr>Healthcare Beliefs</vt:lpstr>
      <vt:lpstr>Healthcare Beliefs</vt:lpstr>
      <vt:lpstr>Healthcare Beliefs</vt:lpstr>
      <vt:lpstr>Healthcare Beliefs</vt:lpstr>
      <vt:lpstr>Healthcare Beliefs</vt:lpstr>
      <vt:lpstr>Healthcare Beliefs</vt:lpstr>
      <vt:lpstr>Healthcare Beliefs</vt:lpstr>
      <vt:lpstr>Healthcare Beliefs</vt:lpstr>
      <vt:lpstr>Healthcare Beliefs</vt:lpstr>
      <vt:lpstr>PowerPoint Presentation</vt:lpstr>
      <vt:lpstr>Healthcare Beliefs</vt:lpstr>
      <vt:lpstr>Healthcare Beliefs</vt:lpstr>
      <vt:lpstr>Healthcare Beliefs</vt:lpstr>
      <vt:lpstr>Healthcare Beliefs</vt:lpstr>
      <vt:lpstr>Respect Cultural Diversity</vt:lpstr>
      <vt:lpstr>PowerPoint Presentation</vt:lpstr>
    </vt:vector>
  </TitlesOfParts>
  <Company>RSSS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Systems/Beliefs</dc:title>
  <dc:creator>Kim Helms</dc:creator>
  <cp:lastModifiedBy>Kim Helms</cp:lastModifiedBy>
  <cp:revision>1</cp:revision>
  <dcterms:created xsi:type="dcterms:W3CDTF">2015-05-13T13:06:34Z</dcterms:created>
  <dcterms:modified xsi:type="dcterms:W3CDTF">2015-05-13T13:14:49Z</dcterms:modified>
</cp:coreProperties>
</file>