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41" r:id="rId1"/>
  </p:sldMasterIdLst>
  <p:notesMasterIdLst>
    <p:notesMasterId r:id="rId50"/>
  </p:notesMasterIdLst>
  <p:handoutMasterIdLst>
    <p:handoutMasterId r:id="rId51"/>
  </p:handoutMasterIdLst>
  <p:sldIdLst>
    <p:sldId id="305" r:id="rId2"/>
    <p:sldId id="350" r:id="rId3"/>
    <p:sldId id="257" r:id="rId4"/>
    <p:sldId id="384" r:id="rId5"/>
    <p:sldId id="311" r:id="rId6"/>
    <p:sldId id="312" r:id="rId7"/>
    <p:sldId id="270" r:id="rId8"/>
    <p:sldId id="426" r:id="rId9"/>
    <p:sldId id="433" r:id="rId10"/>
    <p:sldId id="271" r:id="rId11"/>
    <p:sldId id="314" r:id="rId12"/>
    <p:sldId id="315" r:id="rId13"/>
    <p:sldId id="387" r:id="rId14"/>
    <p:sldId id="400" r:id="rId15"/>
    <p:sldId id="402" r:id="rId16"/>
    <p:sldId id="358" r:id="rId17"/>
    <p:sldId id="403" r:id="rId18"/>
    <p:sldId id="389" r:id="rId19"/>
    <p:sldId id="385" r:id="rId20"/>
    <p:sldId id="361" r:id="rId21"/>
    <p:sldId id="356" r:id="rId22"/>
    <p:sldId id="283" r:id="rId23"/>
    <p:sldId id="424" r:id="rId24"/>
    <p:sldId id="272" r:id="rId25"/>
    <p:sldId id="406" r:id="rId26"/>
    <p:sldId id="396" r:id="rId27"/>
    <p:sldId id="408" r:id="rId28"/>
    <p:sldId id="427" r:id="rId29"/>
    <p:sldId id="362" r:id="rId30"/>
    <p:sldId id="363" r:id="rId31"/>
    <p:sldId id="364" r:id="rId32"/>
    <p:sldId id="407" r:id="rId33"/>
    <p:sldId id="409" r:id="rId34"/>
    <p:sldId id="410" r:id="rId35"/>
    <p:sldId id="413" r:id="rId36"/>
    <p:sldId id="412" r:id="rId37"/>
    <p:sldId id="414" r:id="rId38"/>
    <p:sldId id="431" r:id="rId39"/>
    <p:sldId id="420" r:id="rId40"/>
    <p:sldId id="416" r:id="rId41"/>
    <p:sldId id="432" r:id="rId42"/>
    <p:sldId id="421" r:id="rId43"/>
    <p:sldId id="381" r:id="rId44"/>
    <p:sldId id="382" r:id="rId45"/>
    <p:sldId id="423" r:id="rId46"/>
    <p:sldId id="429" r:id="rId47"/>
    <p:sldId id="430" r:id="rId48"/>
    <p:sldId id="351" r:id="rId49"/>
  </p:sldIdLst>
  <p:sldSz cx="9144000" cy="6858000" type="screen4x3"/>
  <p:notesSz cx="6858000" cy="9296400"/>
  <p:defaultTextStyle>
    <a:defPPr>
      <a:defRPr lang="en-US"/>
    </a:defPPr>
    <a:lvl1pPr algn="l" rtl="0" fontAlgn="base">
      <a:spcBef>
        <a:spcPct val="0"/>
      </a:spcBef>
      <a:spcAft>
        <a:spcPct val="0"/>
      </a:spcAft>
      <a:defRPr sz="106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06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06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06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0600" kern="1200">
        <a:solidFill>
          <a:schemeClr val="tx1"/>
        </a:solidFill>
        <a:latin typeface="Times New Roman" pitchFamily="18" charset="0"/>
        <a:ea typeface="+mn-ea"/>
        <a:cs typeface="Arial" charset="0"/>
      </a:defRPr>
    </a:lvl5pPr>
    <a:lvl6pPr marL="2286000" algn="l" defTabSz="914400" rtl="0" eaLnBrk="1" latinLnBrk="0" hangingPunct="1">
      <a:defRPr sz="10600" kern="1200">
        <a:solidFill>
          <a:schemeClr val="tx1"/>
        </a:solidFill>
        <a:latin typeface="Times New Roman" pitchFamily="18" charset="0"/>
        <a:ea typeface="+mn-ea"/>
        <a:cs typeface="Arial" charset="0"/>
      </a:defRPr>
    </a:lvl6pPr>
    <a:lvl7pPr marL="2743200" algn="l" defTabSz="914400" rtl="0" eaLnBrk="1" latinLnBrk="0" hangingPunct="1">
      <a:defRPr sz="10600" kern="1200">
        <a:solidFill>
          <a:schemeClr val="tx1"/>
        </a:solidFill>
        <a:latin typeface="Times New Roman" pitchFamily="18" charset="0"/>
        <a:ea typeface="+mn-ea"/>
        <a:cs typeface="Arial" charset="0"/>
      </a:defRPr>
    </a:lvl7pPr>
    <a:lvl8pPr marL="3200400" algn="l" defTabSz="914400" rtl="0" eaLnBrk="1" latinLnBrk="0" hangingPunct="1">
      <a:defRPr sz="10600" kern="1200">
        <a:solidFill>
          <a:schemeClr val="tx1"/>
        </a:solidFill>
        <a:latin typeface="Times New Roman" pitchFamily="18" charset="0"/>
        <a:ea typeface="+mn-ea"/>
        <a:cs typeface="Arial" charset="0"/>
      </a:defRPr>
    </a:lvl8pPr>
    <a:lvl9pPr marL="3657600" algn="l" defTabSz="914400" rtl="0" eaLnBrk="1" latinLnBrk="0" hangingPunct="1">
      <a:defRPr sz="106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CC"/>
    <a:srgbClr val="FF66FF"/>
    <a:srgbClr val="F7FC1A"/>
    <a:srgbClr val="DEDE38"/>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0842" autoAdjust="0"/>
  </p:normalViewPr>
  <p:slideViewPr>
    <p:cSldViewPr>
      <p:cViewPr>
        <p:scale>
          <a:sx n="95" d="100"/>
          <a:sy n="95" d="100"/>
        </p:scale>
        <p:origin x="-56" y="-80"/>
      </p:cViewPr>
      <p:guideLst>
        <p:guide orient="horz" pos="2160"/>
        <p:guide pos="2880"/>
      </p:guideLst>
    </p:cSldViewPr>
  </p:slideViewPr>
  <p:outlineViewPr>
    <p:cViewPr>
      <p:scale>
        <a:sx n="33" d="100"/>
        <a:sy n="33" d="100"/>
      </p:scale>
      <p:origin x="0" y="2214"/>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0B588-BEDC-4640-B3F0-6D214A7449A9}" type="doc">
      <dgm:prSet loTypeId="urn:microsoft.com/office/officeart/2005/8/layout/process2" loCatId="process" qsTypeId="urn:microsoft.com/office/officeart/2005/8/quickstyle/simple1#1" qsCatId="simple" csTypeId="urn:microsoft.com/office/officeart/2005/8/colors/accent1_2#1" csCatId="accent1" phldr="1"/>
      <dgm:spPr/>
      <dgm:t>
        <a:bodyPr/>
        <a:lstStyle/>
        <a:p>
          <a:endParaRPr lang="en-US"/>
        </a:p>
      </dgm:t>
    </dgm:pt>
    <dgm:pt modelId="{F976B7B6-59D4-434D-84D3-716F8A627040}">
      <dgm:prSet custT="1"/>
      <dgm:spPr>
        <a:solidFill>
          <a:srgbClr val="FF0000"/>
        </a:solidFill>
      </dgm:spPr>
      <dgm:t>
        <a:bodyPr/>
        <a:lstStyle/>
        <a:p>
          <a:pPr rtl="0"/>
          <a:r>
            <a:rPr lang="en-US" sz="2800" dirty="0" smtClean="0">
              <a:effectLst>
                <a:outerShdw blurRad="38100" dist="38100" dir="2700000" algn="tl">
                  <a:srgbClr val="000000">
                    <a:alpha val="43137"/>
                  </a:srgbClr>
                </a:outerShdw>
              </a:effectLst>
              <a:latin typeface="Gill Sans Ultra Bold" pitchFamily="34" charset="0"/>
            </a:rPr>
            <a:t>Filtration</a:t>
          </a:r>
          <a:endParaRPr lang="en-US" sz="2600" baseline="0" dirty="0">
            <a:effectLst>
              <a:outerShdw blurRad="38100" dist="38100" dir="2700000" algn="tl">
                <a:srgbClr val="000000">
                  <a:alpha val="43137"/>
                </a:srgbClr>
              </a:outerShdw>
            </a:effectLst>
          </a:endParaRPr>
        </a:p>
      </dgm:t>
    </dgm:pt>
    <dgm:pt modelId="{57E7DB91-EE45-4107-996E-F00597C25553}" type="parTrans" cxnId="{68F92E87-94F4-45AE-9D0B-19C8B974111F}">
      <dgm:prSet/>
      <dgm:spPr/>
      <dgm:t>
        <a:bodyPr/>
        <a:lstStyle/>
        <a:p>
          <a:endParaRPr lang="en-US"/>
        </a:p>
      </dgm:t>
    </dgm:pt>
    <dgm:pt modelId="{49FE0F6F-0E2B-468B-AA8F-BB6C88D1D9C0}" type="sibTrans" cxnId="{68F92E87-94F4-45AE-9D0B-19C8B974111F}">
      <dgm:prSet/>
      <dgm:spPr/>
      <dgm:t>
        <a:bodyPr/>
        <a:lstStyle/>
        <a:p>
          <a:endParaRPr lang="en-US" dirty="0"/>
        </a:p>
      </dgm:t>
    </dgm:pt>
    <dgm:pt modelId="{3125CBB1-4B91-40DD-8D43-5C976DD69225}">
      <dgm:prSet custT="1"/>
      <dgm:spPr>
        <a:solidFill>
          <a:srgbClr val="FFFF00"/>
        </a:solidFill>
      </dgm:spPr>
      <dgm:t>
        <a:bodyPr/>
        <a:lstStyle/>
        <a:p>
          <a:pPr rtl="0"/>
          <a:r>
            <a:rPr lang="en-US" sz="2800" baseline="0" dirty="0" smtClean="0">
              <a:effectLst>
                <a:outerShdw blurRad="38100" dist="38100" dir="2700000" algn="tl">
                  <a:srgbClr val="000000">
                    <a:alpha val="43137"/>
                  </a:srgbClr>
                </a:outerShdw>
              </a:effectLst>
              <a:latin typeface="Gill Sans Ultra Bold" pitchFamily="34" charset="0"/>
            </a:rPr>
            <a:t>Reabsorption</a:t>
          </a:r>
          <a:endParaRPr lang="en-US" sz="2800" baseline="0" dirty="0">
            <a:effectLst>
              <a:outerShdw blurRad="38100" dist="38100" dir="2700000" algn="tl">
                <a:srgbClr val="000000">
                  <a:alpha val="43137"/>
                </a:srgbClr>
              </a:outerShdw>
            </a:effectLst>
            <a:latin typeface="Gill Sans Ultra Bold" pitchFamily="34" charset="0"/>
          </a:endParaRPr>
        </a:p>
      </dgm:t>
    </dgm:pt>
    <dgm:pt modelId="{7CAC60E6-D870-4AD8-9E4D-A7814A75A3D3}" type="parTrans" cxnId="{1C6DE6E8-520B-4234-B8E9-574CDD59B4F1}">
      <dgm:prSet/>
      <dgm:spPr/>
      <dgm:t>
        <a:bodyPr/>
        <a:lstStyle/>
        <a:p>
          <a:endParaRPr lang="en-US"/>
        </a:p>
      </dgm:t>
    </dgm:pt>
    <dgm:pt modelId="{D04F8DF2-6642-41AD-99E8-8C0B5A0A0E7A}" type="sibTrans" cxnId="{1C6DE6E8-520B-4234-B8E9-574CDD59B4F1}">
      <dgm:prSet/>
      <dgm:spPr/>
      <dgm:t>
        <a:bodyPr/>
        <a:lstStyle/>
        <a:p>
          <a:endParaRPr lang="en-US" dirty="0"/>
        </a:p>
      </dgm:t>
    </dgm:pt>
    <dgm:pt modelId="{D54CDEEC-E1E9-48CA-AF50-65F64C92095A}">
      <dgm:prSet custT="1"/>
      <dgm:spPr/>
      <dgm:t>
        <a:bodyPr/>
        <a:lstStyle/>
        <a:p>
          <a:pPr rtl="0"/>
          <a:r>
            <a:rPr lang="en-US" sz="2800" baseline="0" dirty="0" smtClean="0">
              <a:effectLst>
                <a:outerShdw blurRad="38100" dist="38100" dir="2700000" algn="tl">
                  <a:srgbClr val="000000">
                    <a:alpha val="43137"/>
                  </a:srgbClr>
                </a:outerShdw>
              </a:effectLst>
              <a:latin typeface="Gill Sans Ultra Bold" pitchFamily="34" charset="0"/>
              <a:cs typeface="Arial"/>
            </a:rPr>
            <a:t>Secretion</a:t>
          </a:r>
          <a:endParaRPr lang="en-US" sz="2000" baseline="0" dirty="0">
            <a:effectLst>
              <a:outerShdw blurRad="38100" dist="38100" dir="2700000" algn="tl">
                <a:srgbClr val="000000">
                  <a:alpha val="43137"/>
                </a:srgbClr>
              </a:outerShdw>
            </a:effectLst>
            <a:latin typeface="Gill Sans Ultra Bold" pitchFamily="34" charset="0"/>
          </a:endParaRPr>
        </a:p>
      </dgm:t>
    </dgm:pt>
    <dgm:pt modelId="{7993E6D7-6D62-4920-974C-43F8EEFB75E6}" type="parTrans" cxnId="{9C707F37-644F-4BC9-B974-52EC727D533D}">
      <dgm:prSet/>
      <dgm:spPr/>
      <dgm:t>
        <a:bodyPr/>
        <a:lstStyle/>
        <a:p>
          <a:endParaRPr lang="en-US"/>
        </a:p>
      </dgm:t>
    </dgm:pt>
    <dgm:pt modelId="{5A0F7020-F9DA-4067-9F12-C5448A8FFE6D}" type="sibTrans" cxnId="{9C707F37-644F-4BC9-B974-52EC727D533D}">
      <dgm:prSet/>
      <dgm:spPr/>
      <dgm:t>
        <a:bodyPr/>
        <a:lstStyle/>
        <a:p>
          <a:endParaRPr lang="en-US"/>
        </a:p>
      </dgm:t>
    </dgm:pt>
    <dgm:pt modelId="{C5D8C9AC-F9F4-4110-B14A-9A804574F77B}" type="pres">
      <dgm:prSet presAssocID="{E260B588-BEDC-4640-B3F0-6D214A7449A9}" presName="linearFlow" presStyleCnt="0">
        <dgm:presLayoutVars>
          <dgm:resizeHandles val="exact"/>
        </dgm:presLayoutVars>
      </dgm:prSet>
      <dgm:spPr/>
      <dgm:t>
        <a:bodyPr/>
        <a:lstStyle/>
        <a:p>
          <a:endParaRPr lang="en-US"/>
        </a:p>
      </dgm:t>
    </dgm:pt>
    <dgm:pt modelId="{9E77E86F-6E6B-4026-8BB0-C3F0DA038CCF}" type="pres">
      <dgm:prSet presAssocID="{F976B7B6-59D4-434D-84D3-716F8A627040}" presName="node" presStyleLbl="node1" presStyleIdx="0" presStyleCnt="3" custScaleX="103976" custScaleY="97131" custLinFactNeighborX="68320" custLinFactNeighborY="72463">
        <dgm:presLayoutVars>
          <dgm:bulletEnabled val="1"/>
        </dgm:presLayoutVars>
      </dgm:prSet>
      <dgm:spPr/>
      <dgm:t>
        <a:bodyPr/>
        <a:lstStyle/>
        <a:p>
          <a:endParaRPr lang="en-US"/>
        </a:p>
      </dgm:t>
    </dgm:pt>
    <dgm:pt modelId="{CC4C2B46-1580-4201-88C6-9CE63ABCFBFE}" type="pres">
      <dgm:prSet presAssocID="{49FE0F6F-0E2B-468B-AA8F-BB6C88D1D9C0}" presName="sibTrans" presStyleLbl="sibTrans2D1" presStyleIdx="0" presStyleCnt="2" custLinFactNeighborX="9385" custLinFactNeighborY="-3256"/>
      <dgm:spPr/>
      <dgm:t>
        <a:bodyPr/>
        <a:lstStyle/>
        <a:p>
          <a:endParaRPr lang="en-US"/>
        </a:p>
      </dgm:t>
    </dgm:pt>
    <dgm:pt modelId="{9C45BF8C-6E57-4526-852A-840326B6F017}" type="pres">
      <dgm:prSet presAssocID="{49FE0F6F-0E2B-468B-AA8F-BB6C88D1D9C0}" presName="connectorText" presStyleLbl="sibTrans2D1" presStyleIdx="0" presStyleCnt="2"/>
      <dgm:spPr/>
      <dgm:t>
        <a:bodyPr/>
        <a:lstStyle/>
        <a:p>
          <a:endParaRPr lang="en-US"/>
        </a:p>
      </dgm:t>
    </dgm:pt>
    <dgm:pt modelId="{E8E7B3E5-3D5A-4333-BB23-8127145712FD}" type="pres">
      <dgm:prSet presAssocID="{3125CBB1-4B91-40DD-8D43-5C976DD69225}" presName="node" presStyleLbl="node1" presStyleIdx="1" presStyleCnt="3" custLinFactNeighborX="68666" custLinFactNeighborY="25192">
        <dgm:presLayoutVars>
          <dgm:bulletEnabled val="1"/>
        </dgm:presLayoutVars>
      </dgm:prSet>
      <dgm:spPr/>
      <dgm:t>
        <a:bodyPr/>
        <a:lstStyle/>
        <a:p>
          <a:endParaRPr lang="en-US"/>
        </a:p>
      </dgm:t>
    </dgm:pt>
    <dgm:pt modelId="{9DE051E5-0756-457D-A90F-D78CE940655E}" type="pres">
      <dgm:prSet presAssocID="{D04F8DF2-6642-41AD-99E8-8C0B5A0A0E7A}" presName="sibTrans" presStyleLbl="sibTrans2D1" presStyleIdx="1" presStyleCnt="2" custAng="150007"/>
      <dgm:spPr/>
      <dgm:t>
        <a:bodyPr/>
        <a:lstStyle/>
        <a:p>
          <a:endParaRPr lang="en-US"/>
        </a:p>
      </dgm:t>
    </dgm:pt>
    <dgm:pt modelId="{393B91E0-A4EE-4870-B866-F919D7271637}" type="pres">
      <dgm:prSet presAssocID="{D04F8DF2-6642-41AD-99E8-8C0B5A0A0E7A}" presName="connectorText" presStyleLbl="sibTrans2D1" presStyleIdx="1" presStyleCnt="2"/>
      <dgm:spPr/>
      <dgm:t>
        <a:bodyPr/>
        <a:lstStyle/>
        <a:p>
          <a:endParaRPr lang="en-US"/>
        </a:p>
      </dgm:t>
    </dgm:pt>
    <dgm:pt modelId="{5ABDAC03-5EE1-4A93-A21C-CB84C91DE09F}" type="pres">
      <dgm:prSet presAssocID="{D54CDEEC-E1E9-48CA-AF50-65F64C92095A}" presName="node" presStyleLbl="node1" presStyleIdx="2" presStyleCnt="3" custScaleX="101828" custScaleY="84818" custLinFactNeighborX="69580" custLinFactNeighborY="-27816">
        <dgm:presLayoutVars>
          <dgm:bulletEnabled val="1"/>
        </dgm:presLayoutVars>
      </dgm:prSet>
      <dgm:spPr/>
      <dgm:t>
        <a:bodyPr/>
        <a:lstStyle/>
        <a:p>
          <a:endParaRPr lang="en-US"/>
        </a:p>
      </dgm:t>
    </dgm:pt>
  </dgm:ptLst>
  <dgm:cxnLst>
    <dgm:cxn modelId="{FC345AE3-1595-4E06-9781-7EE2DC8350EC}" type="presOf" srcId="{E260B588-BEDC-4640-B3F0-6D214A7449A9}" destId="{C5D8C9AC-F9F4-4110-B14A-9A804574F77B}" srcOrd="0" destOrd="0" presId="urn:microsoft.com/office/officeart/2005/8/layout/process2"/>
    <dgm:cxn modelId="{09EC814D-D182-4427-92D9-BF2AA940064C}" type="presOf" srcId="{49FE0F6F-0E2B-468B-AA8F-BB6C88D1D9C0}" destId="{9C45BF8C-6E57-4526-852A-840326B6F017}" srcOrd="1" destOrd="0" presId="urn:microsoft.com/office/officeart/2005/8/layout/process2"/>
    <dgm:cxn modelId="{D77DBF93-6F63-41DB-8930-379E0824BBEF}" type="presOf" srcId="{D04F8DF2-6642-41AD-99E8-8C0B5A0A0E7A}" destId="{393B91E0-A4EE-4870-B866-F919D7271637}" srcOrd="1" destOrd="0" presId="urn:microsoft.com/office/officeart/2005/8/layout/process2"/>
    <dgm:cxn modelId="{5DC22D18-35B2-4410-9775-C2D8FCFE75B2}" type="presOf" srcId="{D04F8DF2-6642-41AD-99E8-8C0B5A0A0E7A}" destId="{9DE051E5-0756-457D-A90F-D78CE940655E}" srcOrd="0" destOrd="0" presId="urn:microsoft.com/office/officeart/2005/8/layout/process2"/>
    <dgm:cxn modelId="{1C6DE6E8-520B-4234-B8E9-574CDD59B4F1}" srcId="{E260B588-BEDC-4640-B3F0-6D214A7449A9}" destId="{3125CBB1-4B91-40DD-8D43-5C976DD69225}" srcOrd="1" destOrd="0" parTransId="{7CAC60E6-D870-4AD8-9E4D-A7814A75A3D3}" sibTransId="{D04F8DF2-6642-41AD-99E8-8C0B5A0A0E7A}"/>
    <dgm:cxn modelId="{9C707F37-644F-4BC9-B974-52EC727D533D}" srcId="{E260B588-BEDC-4640-B3F0-6D214A7449A9}" destId="{D54CDEEC-E1E9-48CA-AF50-65F64C92095A}" srcOrd="2" destOrd="0" parTransId="{7993E6D7-6D62-4920-974C-43F8EEFB75E6}" sibTransId="{5A0F7020-F9DA-4067-9F12-C5448A8FFE6D}"/>
    <dgm:cxn modelId="{68F92E87-94F4-45AE-9D0B-19C8B974111F}" srcId="{E260B588-BEDC-4640-B3F0-6D214A7449A9}" destId="{F976B7B6-59D4-434D-84D3-716F8A627040}" srcOrd="0" destOrd="0" parTransId="{57E7DB91-EE45-4107-996E-F00597C25553}" sibTransId="{49FE0F6F-0E2B-468B-AA8F-BB6C88D1D9C0}"/>
    <dgm:cxn modelId="{773CB4CC-E22E-47C1-ABD7-5AAE75B31906}" type="presOf" srcId="{F976B7B6-59D4-434D-84D3-716F8A627040}" destId="{9E77E86F-6E6B-4026-8BB0-C3F0DA038CCF}" srcOrd="0" destOrd="0" presId="urn:microsoft.com/office/officeart/2005/8/layout/process2"/>
    <dgm:cxn modelId="{94A29F49-724D-4F2A-A0B9-2DE161DC3656}" type="presOf" srcId="{49FE0F6F-0E2B-468B-AA8F-BB6C88D1D9C0}" destId="{CC4C2B46-1580-4201-88C6-9CE63ABCFBFE}" srcOrd="0" destOrd="0" presId="urn:microsoft.com/office/officeart/2005/8/layout/process2"/>
    <dgm:cxn modelId="{355DDD67-9805-4644-AB73-3BE10C2F5FD9}" type="presOf" srcId="{D54CDEEC-E1E9-48CA-AF50-65F64C92095A}" destId="{5ABDAC03-5EE1-4A93-A21C-CB84C91DE09F}" srcOrd="0" destOrd="0" presId="urn:microsoft.com/office/officeart/2005/8/layout/process2"/>
    <dgm:cxn modelId="{37ED7498-4D76-46D6-91C3-A3AEA7D3E42B}" type="presOf" srcId="{3125CBB1-4B91-40DD-8D43-5C976DD69225}" destId="{E8E7B3E5-3D5A-4333-BB23-8127145712FD}" srcOrd="0" destOrd="0" presId="urn:microsoft.com/office/officeart/2005/8/layout/process2"/>
    <dgm:cxn modelId="{452AEB8E-F229-485B-8063-1628796E8B31}" type="presParOf" srcId="{C5D8C9AC-F9F4-4110-B14A-9A804574F77B}" destId="{9E77E86F-6E6B-4026-8BB0-C3F0DA038CCF}" srcOrd="0" destOrd="0" presId="urn:microsoft.com/office/officeart/2005/8/layout/process2"/>
    <dgm:cxn modelId="{7FFA5991-5DF5-41EB-AD1E-30EE5DCD27F6}" type="presParOf" srcId="{C5D8C9AC-F9F4-4110-B14A-9A804574F77B}" destId="{CC4C2B46-1580-4201-88C6-9CE63ABCFBFE}" srcOrd="1" destOrd="0" presId="urn:microsoft.com/office/officeart/2005/8/layout/process2"/>
    <dgm:cxn modelId="{925B3C99-2369-4713-9728-93328A6DA0BD}" type="presParOf" srcId="{CC4C2B46-1580-4201-88C6-9CE63ABCFBFE}" destId="{9C45BF8C-6E57-4526-852A-840326B6F017}" srcOrd="0" destOrd="0" presId="urn:microsoft.com/office/officeart/2005/8/layout/process2"/>
    <dgm:cxn modelId="{21DB30CB-FB9E-415B-84BE-9FD1826A5039}" type="presParOf" srcId="{C5D8C9AC-F9F4-4110-B14A-9A804574F77B}" destId="{E8E7B3E5-3D5A-4333-BB23-8127145712FD}" srcOrd="2" destOrd="0" presId="urn:microsoft.com/office/officeart/2005/8/layout/process2"/>
    <dgm:cxn modelId="{D50D8B9A-DC8A-4471-8EE2-9252F506238E}" type="presParOf" srcId="{C5D8C9AC-F9F4-4110-B14A-9A804574F77B}" destId="{9DE051E5-0756-457D-A90F-D78CE940655E}" srcOrd="3" destOrd="0" presId="urn:microsoft.com/office/officeart/2005/8/layout/process2"/>
    <dgm:cxn modelId="{3A618D30-B108-4248-9A3F-0F3CF3AA385E}" type="presParOf" srcId="{9DE051E5-0756-457D-A90F-D78CE940655E}" destId="{393B91E0-A4EE-4870-B866-F919D7271637}" srcOrd="0" destOrd="0" presId="urn:microsoft.com/office/officeart/2005/8/layout/process2"/>
    <dgm:cxn modelId="{D19EECD4-8280-442D-94FE-19066F2168D8}" type="presParOf" srcId="{C5D8C9AC-F9F4-4110-B14A-9A804574F77B}" destId="{5ABDAC03-5EE1-4A93-A21C-CB84C91DE09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7E86F-6E6B-4026-8BB0-C3F0DA038CCF}">
      <dsp:nvSpPr>
        <dsp:cNvPr id="0" name=""/>
        <dsp:cNvSpPr/>
      </dsp:nvSpPr>
      <dsp:spPr>
        <a:xfrm>
          <a:off x="4648186" y="447982"/>
          <a:ext cx="3395751" cy="1198647"/>
        </a:xfrm>
        <a:prstGeom prst="roundRect">
          <a:avLst>
            <a:gd name="adj" fmla="val 10000"/>
          </a:avLst>
        </a:prstGeom>
        <a:solidFill>
          <a:srgbClr val="FF0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latin typeface="Gill Sans Ultra Bold" pitchFamily="34" charset="0"/>
            </a:rPr>
            <a:t>Filtration</a:t>
          </a:r>
          <a:endParaRPr lang="en-US" sz="2600" kern="1200" baseline="0" dirty="0">
            <a:effectLst>
              <a:outerShdw blurRad="38100" dist="38100" dir="2700000" algn="tl">
                <a:srgbClr val="000000">
                  <a:alpha val="43137"/>
                </a:srgbClr>
              </a:outerShdw>
            </a:effectLst>
          </a:endParaRPr>
        </a:p>
      </dsp:txBody>
      <dsp:txXfrm>
        <a:off x="4683293" y="483089"/>
        <a:ext cx="3325537" cy="1128433"/>
      </dsp:txXfrm>
    </dsp:sp>
    <dsp:sp modelId="{CC4C2B46-1580-4201-88C6-9CE63ABCFBFE}">
      <dsp:nvSpPr>
        <dsp:cNvPr id="0" name=""/>
        <dsp:cNvSpPr/>
      </dsp:nvSpPr>
      <dsp:spPr>
        <a:xfrm rot="5374803">
          <a:off x="6252538" y="1513562"/>
          <a:ext cx="244020" cy="5553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5400000">
        <a:off x="6207684" y="1669214"/>
        <a:ext cx="333193" cy="170814"/>
      </dsp:txXfrm>
    </dsp:sp>
    <dsp:sp modelId="{E8E7B3E5-3D5A-4333-BB23-8127145712FD}">
      <dsp:nvSpPr>
        <dsp:cNvPr id="0" name=""/>
        <dsp:cNvSpPr/>
      </dsp:nvSpPr>
      <dsp:spPr>
        <a:xfrm>
          <a:off x="4724412" y="1971981"/>
          <a:ext cx="3265899" cy="1234052"/>
        </a:xfrm>
        <a:prstGeom prst="roundRect">
          <a:avLst>
            <a:gd name="adj" fmla="val 10000"/>
          </a:avLst>
        </a:prstGeom>
        <a:solidFill>
          <a:srgbClr val="FFFF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baseline="0" dirty="0" smtClean="0">
              <a:effectLst>
                <a:outerShdw blurRad="38100" dist="38100" dir="2700000" algn="tl">
                  <a:srgbClr val="000000">
                    <a:alpha val="43137"/>
                  </a:srgbClr>
                </a:outerShdw>
              </a:effectLst>
              <a:latin typeface="Gill Sans Ultra Bold" pitchFamily="34" charset="0"/>
            </a:rPr>
            <a:t>Reabsorption</a:t>
          </a:r>
          <a:endParaRPr lang="en-US" sz="2800" kern="1200" baseline="0" dirty="0">
            <a:effectLst>
              <a:outerShdw blurRad="38100" dist="38100" dir="2700000" algn="tl">
                <a:srgbClr val="000000">
                  <a:alpha val="43137"/>
                </a:srgbClr>
              </a:outerShdw>
            </a:effectLst>
            <a:latin typeface="Gill Sans Ultra Bold" pitchFamily="34" charset="0"/>
          </a:endParaRPr>
        </a:p>
      </dsp:txBody>
      <dsp:txXfrm>
        <a:off x="4760556" y="2008125"/>
        <a:ext cx="3193611" cy="1161764"/>
      </dsp:txXfrm>
    </dsp:sp>
    <dsp:sp modelId="{9DE051E5-0756-457D-A90F-D78CE940655E}">
      <dsp:nvSpPr>
        <dsp:cNvPr id="0" name=""/>
        <dsp:cNvSpPr/>
      </dsp:nvSpPr>
      <dsp:spPr>
        <a:xfrm rot="5478273">
          <a:off x="6264509" y="3073348"/>
          <a:ext cx="217512" cy="5553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5400000">
        <a:off x="6207412" y="3242261"/>
        <a:ext cx="333193" cy="152258"/>
      </dsp:txXfrm>
    </dsp:sp>
    <dsp:sp modelId="{5ABDAC03-5EE1-4A93-A21C-CB84C91DE09F}">
      <dsp:nvSpPr>
        <dsp:cNvPr id="0" name=""/>
        <dsp:cNvSpPr/>
      </dsp:nvSpPr>
      <dsp:spPr>
        <a:xfrm>
          <a:off x="4724412" y="3495986"/>
          <a:ext cx="3325600" cy="104669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baseline="0" dirty="0" smtClean="0">
              <a:effectLst>
                <a:outerShdw blurRad="38100" dist="38100" dir="2700000" algn="tl">
                  <a:srgbClr val="000000">
                    <a:alpha val="43137"/>
                  </a:srgbClr>
                </a:outerShdw>
              </a:effectLst>
              <a:latin typeface="Gill Sans Ultra Bold" pitchFamily="34" charset="0"/>
              <a:cs typeface="Arial"/>
            </a:rPr>
            <a:t>Secretion</a:t>
          </a:r>
          <a:endParaRPr lang="en-US" sz="2000" kern="1200" baseline="0" dirty="0">
            <a:effectLst>
              <a:outerShdw blurRad="38100" dist="38100" dir="2700000" algn="tl">
                <a:srgbClr val="000000">
                  <a:alpha val="43137"/>
                </a:srgbClr>
              </a:outerShdw>
            </a:effectLst>
            <a:latin typeface="Gill Sans Ultra Bold" pitchFamily="34" charset="0"/>
          </a:endParaRPr>
        </a:p>
      </dsp:txBody>
      <dsp:txXfrm>
        <a:off x="4755069" y="3526643"/>
        <a:ext cx="3264286" cy="9853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eaLnBrk="0" hangingPunct="0">
              <a:defRPr sz="1200">
                <a:cs typeface="+mn-cs"/>
              </a:defRPr>
            </a:lvl1pPr>
          </a:lstStyle>
          <a:p>
            <a:pPr>
              <a:defRPr/>
            </a:pPr>
            <a:fld id="{55CCCCE4-243F-4F4E-82D4-D21A7169F3AE}" type="datetimeFigureOut">
              <a:rPr lang="en-US"/>
              <a:pPr>
                <a:defRPr/>
              </a:pPr>
              <a:t>12/10/14</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eaLnBrk="0" hangingPunct="0">
              <a:defRPr sz="1200">
                <a:cs typeface="+mn-cs"/>
              </a:defRPr>
            </a:lvl1pPr>
          </a:lstStyle>
          <a:p>
            <a:pPr>
              <a:defRPr/>
            </a:pPr>
            <a:fld id="{6E2CCCCE-4244-45EE-A1F8-2C7395AC51A5}" type="slidenum">
              <a:rPr lang="en-US"/>
              <a:pPr>
                <a:defRPr/>
              </a:pPr>
              <a:t>‹#›</a:t>
            </a:fld>
            <a:endParaRPr lang="en-US" dirty="0"/>
          </a:p>
        </p:txBody>
      </p:sp>
    </p:spTree>
    <p:extLst>
      <p:ext uri="{BB962C8B-B14F-4D97-AF65-F5344CB8AC3E}">
        <p14:creationId xmlns:p14="http://schemas.microsoft.com/office/powerpoint/2010/main" val="2243215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cs typeface="+mn-cs"/>
              </a:defRPr>
            </a:lvl1pPr>
          </a:lstStyle>
          <a:p>
            <a:pPr>
              <a:defRPr/>
            </a:pPr>
            <a:fld id="{13E59D77-C09B-4EAA-92A6-AB9D2F6C66F2}" type="datetimeFigureOut">
              <a:rPr lang="en-US"/>
              <a:pPr>
                <a:defRPr/>
              </a:pPr>
              <a:t>12/10/14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eaLnBrk="0" hangingPunct="0">
              <a:defRPr sz="1200">
                <a:cs typeface="+mn-cs"/>
              </a:defRPr>
            </a:lvl1pPr>
          </a:lstStyle>
          <a:p>
            <a:pPr>
              <a:defRPr/>
            </a:pPr>
            <a:fld id="{4DA6439A-49FD-458B-875F-3FB5F143F2D5}" type="slidenum">
              <a:rPr lang="en-US"/>
              <a:pPr>
                <a:defRPr/>
              </a:pPr>
              <a:t>‹#›</a:t>
            </a:fld>
            <a:endParaRPr lang="en-US" dirty="0"/>
          </a:p>
        </p:txBody>
      </p:sp>
    </p:spTree>
    <p:extLst>
      <p:ext uri="{BB962C8B-B14F-4D97-AF65-F5344CB8AC3E}">
        <p14:creationId xmlns:p14="http://schemas.microsoft.com/office/powerpoint/2010/main" val="2272795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A3F24D-983E-490A-85D5-9AE70E3933B3}" type="slidenum">
              <a:rPr lang="en-US" smtClean="0">
                <a:cs typeface="Arial" charset="0"/>
              </a:rPr>
              <a:pPr/>
              <a:t>6</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2F0438-A6A7-44C4-9D9C-2149F20B54D0}" type="slidenum">
              <a:rPr lang="en-US" smtClean="0">
                <a:cs typeface="Arial" charset="0"/>
              </a:rPr>
              <a:pPr/>
              <a:t>26</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7D1F2-E4AE-48BB-8D16-CFAF13FC5FDA}" type="slidenum">
              <a:rPr lang="en-US" smtClean="0">
                <a:cs typeface="Arial" charset="0"/>
              </a:rPr>
              <a:pPr/>
              <a:t>27</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A6439A-49FD-458B-875F-3FB5F143F2D5}" type="slidenum">
              <a:rPr lang="en-US" smtClean="0"/>
              <a:pPr>
                <a:defRPr/>
              </a:pPr>
              <a:t>38</a:t>
            </a:fld>
            <a:endParaRPr lang="en-US" dirty="0"/>
          </a:p>
        </p:txBody>
      </p:sp>
    </p:spTree>
    <p:extLst>
      <p:ext uri="{BB962C8B-B14F-4D97-AF65-F5344CB8AC3E}">
        <p14:creationId xmlns:p14="http://schemas.microsoft.com/office/powerpoint/2010/main" val="356157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0EA34AE7-DD00-4D1B-8089-91751DF6AB93}" type="slidenum">
              <a:rPr lang="en-US"/>
              <a:pPr>
                <a:defRPr/>
              </a:pPr>
              <a:t>‹#›</a:t>
            </a:fld>
            <a:endParaRPr lang="en-US" dirty="0"/>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r>
              <a:rPr lang="en-US"/>
              <a:t>4.02 Understand the functions and disorders of the urinary system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t>4.02 Understand the functions and disorders of the urinary system</a:t>
            </a:r>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4290DFD-8329-4811-9BC6-1B3A7208682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r>
              <a:rPr lang="en-US"/>
              <a:t>4.02 Understand the functions and disorders of the urinary system</a:t>
            </a:r>
          </a:p>
        </p:txBody>
      </p:sp>
      <p:sp>
        <p:nvSpPr>
          <p:cNvPr id="7" name="Slide Number Placeholder 5"/>
          <p:cNvSpPr>
            <a:spLocks noGrp="1"/>
          </p:cNvSpPr>
          <p:nvPr>
            <p:ph type="sldNum" sz="quarter" idx="12"/>
          </p:nvPr>
        </p:nvSpPr>
        <p:spPr/>
        <p:txBody>
          <a:bodyPr/>
          <a:lstStyle>
            <a:lvl1pPr>
              <a:defRPr/>
            </a:lvl1pPr>
            <a:extLst/>
          </a:lstStyle>
          <a:p>
            <a:pPr>
              <a:defRPr/>
            </a:pPr>
            <a:fld id="{F711B6CA-9692-438F-A612-D6D0CDAEDDD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EA28FCD4-2336-4641-AEA7-4E0E1700F981}" type="slidenum">
              <a:rPr lang="en-US"/>
              <a:pPr>
                <a:defRPr/>
              </a:pPr>
              <a:t>‹#›</a:t>
            </a:fld>
            <a:endParaRPr lang="en-US" dirty="0"/>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r>
              <a:rPr lang="en-US"/>
              <a:t>4.02 Understand the functions and disorders of the urinary system</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r>
              <a:rPr lang="en-US"/>
              <a:t>4.02 Understand the functions and disorders of the urinary system</a:t>
            </a:r>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372787E8-F0DB-4BC0-9067-CAE9DA3D4BC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dirty="0"/>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dirty="0"/>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r>
              <a:rPr lang="en-US"/>
              <a:t>4.02 Understand the functions and disorders of the urinary system</a:t>
            </a:r>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5B97D847-1849-449C-8AB9-5DF6C725716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r>
              <a:rPr lang="en-US"/>
              <a:t>4.02 Understand the functions and disorders of the urinary system</a:t>
            </a:r>
          </a:p>
        </p:txBody>
      </p:sp>
      <p:sp>
        <p:nvSpPr>
          <p:cNvPr id="6" name="Slide Number Placeholder 4"/>
          <p:cNvSpPr>
            <a:spLocks noGrp="1"/>
          </p:cNvSpPr>
          <p:nvPr>
            <p:ph type="sldNum" sz="quarter" idx="12"/>
          </p:nvPr>
        </p:nvSpPr>
        <p:spPr/>
        <p:txBody>
          <a:bodyPr/>
          <a:lstStyle>
            <a:lvl1pPr>
              <a:defRPr/>
            </a:lvl1pPr>
            <a:extLst/>
          </a:lstStyle>
          <a:p>
            <a:pPr>
              <a:defRPr/>
            </a:pPr>
            <a:fld id="{C6600B7B-EBC4-4DDE-A95A-140552CE400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t>4.02 Understand the functions and disorders of the urinary system</a:t>
            </a:r>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5F325BE-21C3-4271-9998-5753ECA9AC0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FEE95050-84F4-4788-98E6-F682231775F8}" type="slidenum">
              <a:rPr lang="en-US"/>
              <a:pPr>
                <a:defRPr/>
              </a:pPr>
              <a:t>‹#›</a:t>
            </a:fld>
            <a:endParaRPr lang="en-US" dirty="0"/>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r>
              <a:rPr lang="en-US"/>
              <a:t>4.02 Understand the functions and disorders of the urinary system</a:t>
            </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t>4.02 Understand the functions and disorders of the urinary system</a:t>
            </a:r>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C924B20-F56A-4FDB-9551-70CE9EEF82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cs typeface="+mn-cs"/>
              </a:defRPr>
            </a:lvl1pPr>
            <a:extLst/>
          </a:lstStyle>
          <a:p>
            <a:pPr>
              <a:defRPr/>
            </a:pPr>
            <a:r>
              <a:rPr lang="en-US"/>
              <a:t>4.02 Understand the functions and disorders of the urinary system</a:t>
            </a:r>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cs typeface="+mn-cs"/>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cs typeface="+mn-cs"/>
              </a:defRPr>
            </a:lvl1pPr>
            <a:extLst/>
          </a:lstStyle>
          <a:p>
            <a:pPr>
              <a:defRPr/>
            </a:pPr>
            <a:fld id="{4390D486-376B-4859-A881-BC2AFE92A8F0}" type="slidenum">
              <a:rPr lang="en-US"/>
              <a:pPr>
                <a:defRPr/>
              </a:pPr>
              <a:t>‹#›</a:t>
            </a:fld>
            <a:endParaRPr lang="en-US" dirty="0"/>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1" r:id="rId7"/>
    <p:sldLayoutId id="2147483858" r:id="rId8"/>
    <p:sldLayoutId id="2147483850" r:id="rId9"/>
    <p:sldLayoutId id="2147483849" r:id="rId10"/>
  </p:sldLayoutIdLst>
  <p:hf hdr="0" dt="0"/>
  <p:txStyles>
    <p:titleStyle>
      <a:lvl1pPr marL="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7EACB"/>
          </a:solidFill>
          <a:latin typeface="Rockwell" pitchFamily="18" charset="0"/>
        </a:defRPr>
      </a:lvl2pPr>
      <a:lvl3pPr marL="53975" algn="r" rtl="0" eaLnBrk="0" fontAlgn="base" hangingPunct="0">
        <a:spcBef>
          <a:spcPct val="0"/>
        </a:spcBef>
        <a:spcAft>
          <a:spcPct val="0"/>
        </a:spcAft>
        <a:defRPr sz="4600">
          <a:solidFill>
            <a:srgbClr val="E7EACB"/>
          </a:solidFill>
          <a:latin typeface="Rockwell" pitchFamily="18" charset="0"/>
        </a:defRPr>
      </a:lvl3pPr>
      <a:lvl4pPr marL="53975" algn="r" rtl="0" eaLnBrk="0" fontAlgn="base" hangingPunct="0">
        <a:spcBef>
          <a:spcPct val="0"/>
        </a:spcBef>
        <a:spcAft>
          <a:spcPct val="0"/>
        </a:spcAft>
        <a:defRPr sz="4600">
          <a:solidFill>
            <a:srgbClr val="E7EACB"/>
          </a:solidFill>
          <a:latin typeface="Rockwell" pitchFamily="18" charset="0"/>
        </a:defRPr>
      </a:lvl4pPr>
      <a:lvl5pPr marL="53975" algn="r" rtl="0" eaLnBrk="0" fontAlgn="base" hangingPunct="0">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wmf"/><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wmf"/><Relationship Id="rId3"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39.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eaLnBrk="1" fontAlgn="auto" hangingPunct="1">
              <a:spcAft>
                <a:spcPts val="0"/>
              </a:spcAft>
              <a:defRPr/>
            </a:pPr>
            <a:r>
              <a:rPr lang="en-US" b="1" dirty="0" smtClean="0">
                <a:solidFill>
                  <a:schemeClr val="tx2">
                    <a:tint val="100000"/>
                    <a:shade val="90000"/>
                    <a:satMod val="250000"/>
                    <a:alpha val="100000"/>
                  </a:schemeClr>
                </a:solidFill>
              </a:rPr>
              <a:t>4.02 Understand the Functions and Disorders of the Urinary System</a:t>
            </a:r>
            <a:endParaRPr lang="en-US" b="1" dirty="0">
              <a:solidFill>
                <a:schemeClr val="tx2">
                  <a:tint val="100000"/>
                  <a:shade val="90000"/>
                  <a:satMod val="250000"/>
                  <a:alpha val="100000"/>
                </a:schemeClr>
              </a:solidFill>
            </a:endParaRPr>
          </a:p>
        </p:txBody>
      </p:sp>
      <p:pic>
        <p:nvPicPr>
          <p:cNvPr id="14338" name="Picture 2" descr="12-33"/>
          <p:cNvPicPr>
            <a:picLocks noChangeAspect="1" noChangeArrowheads="1"/>
          </p:cNvPicPr>
          <p:nvPr/>
        </p:nvPicPr>
        <p:blipFill>
          <a:blip r:embed="rId2"/>
          <a:srcRect/>
          <a:stretch>
            <a:fillRect/>
          </a:stretch>
        </p:blipFill>
        <p:spPr bwMode="auto">
          <a:xfrm>
            <a:off x="3276600" y="3200400"/>
            <a:ext cx="2781300" cy="29924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67200" y="253536"/>
            <a:ext cx="4419600" cy="1143000"/>
          </a:xfrm>
          <a:solidFill>
            <a:srgbClr val="FFFF00"/>
          </a:solidFill>
        </p:spPr>
        <p:txBody>
          <a:bodyPr>
            <a:normAutofit fontScale="90000"/>
          </a:bodyPr>
          <a:lstStyle/>
          <a:p>
            <a:pPr marL="54864" algn="ctr" eaLnBrk="1" fontAlgn="auto" hangingPunct="1">
              <a:spcAft>
                <a:spcPts val="0"/>
              </a:spcAft>
              <a:defRPr/>
            </a:pPr>
            <a:r>
              <a:rPr lang="en-US" sz="5400" dirty="0" smtClean="0">
                <a:solidFill>
                  <a:schemeClr val="tx2">
                    <a:tint val="100000"/>
                    <a:shade val="90000"/>
                    <a:satMod val="250000"/>
                    <a:alpha val="100000"/>
                  </a:schemeClr>
                </a:solidFill>
              </a:rPr>
              <a:t>  </a:t>
            </a:r>
            <a:r>
              <a:rPr lang="en-US" sz="3200" b="1" dirty="0" smtClean="0">
                <a:solidFill>
                  <a:srgbClr val="EAEBDE">
                    <a:tint val="100000"/>
                    <a:shade val="90000"/>
                    <a:satMod val="250000"/>
                    <a:alpha val="100000"/>
                  </a:srgbClr>
                </a:solidFill>
              </a:rPr>
              <a:t/>
            </a:r>
            <a:br>
              <a:rPr lang="en-US" sz="3200" b="1" dirty="0" smtClean="0">
                <a:solidFill>
                  <a:srgbClr val="EAEBDE">
                    <a:tint val="100000"/>
                    <a:shade val="90000"/>
                    <a:satMod val="250000"/>
                    <a:alpha val="100000"/>
                  </a:srgbClr>
                </a:solidFill>
              </a:rPr>
            </a:br>
            <a:r>
              <a:rPr lang="en-US" sz="5100" b="1" dirty="0" smtClean="0">
                <a:solidFill>
                  <a:schemeClr val="tx2">
                    <a:tint val="100000"/>
                    <a:shade val="90000"/>
                    <a:satMod val="250000"/>
                    <a:alpha val="100000"/>
                  </a:schemeClr>
                </a:solidFill>
              </a:rPr>
              <a:t>Reabsorption</a:t>
            </a:r>
            <a:endParaRPr lang="en-US" sz="5100" b="1" dirty="0">
              <a:solidFill>
                <a:schemeClr val="tx2">
                  <a:tint val="100000"/>
                  <a:shade val="90000"/>
                  <a:satMod val="250000"/>
                  <a:alpha val="100000"/>
                </a:schemeClr>
              </a:solidFill>
            </a:endParaRPr>
          </a:p>
        </p:txBody>
      </p:sp>
      <p:sp>
        <p:nvSpPr>
          <p:cNvPr id="18435" name="Rectangle 3"/>
          <p:cNvSpPr>
            <a:spLocks noGrp="1" noChangeArrowheads="1"/>
          </p:cNvSpPr>
          <p:nvPr>
            <p:ph idx="1"/>
          </p:nvPr>
        </p:nvSpPr>
        <p:spPr>
          <a:xfrm>
            <a:off x="430212" y="2060575"/>
            <a:ext cx="8229601" cy="4526280"/>
          </a:xfrm>
        </p:spPr>
        <p:txBody>
          <a:bodyPr>
            <a:normAutofit fontScale="92500" lnSpcReduction="20000"/>
          </a:bodyPr>
          <a:lstStyle/>
          <a:p>
            <a:pPr eaLnBrk="1" fontAlgn="auto" hangingPunct="1">
              <a:spcBef>
                <a:spcPts val="0"/>
              </a:spcBef>
              <a:spcAft>
                <a:spcPts val="0"/>
              </a:spcAft>
              <a:buFont typeface="Wingdings 2"/>
              <a:buChar char=""/>
              <a:defRPr/>
            </a:pPr>
            <a:r>
              <a:rPr lang="en-US" sz="3000" dirty="0" smtClean="0">
                <a:latin typeface="+mj-lt"/>
              </a:rPr>
              <a:t>What substances are reabsorbed?</a:t>
            </a:r>
          </a:p>
          <a:p>
            <a:pPr eaLnBrk="1" fontAlgn="auto" hangingPunct="1">
              <a:spcBef>
                <a:spcPts val="0"/>
              </a:spcBef>
              <a:spcAft>
                <a:spcPts val="0"/>
              </a:spcAft>
              <a:buFont typeface="Wingdings 2"/>
              <a:buChar char=""/>
              <a:defRPr/>
            </a:pPr>
            <a:r>
              <a:rPr lang="en-US" sz="3000" dirty="0" smtClean="0">
                <a:latin typeface="+mj-lt"/>
              </a:rPr>
              <a:t>Where do they go?</a:t>
            </a:r>
          </a:p>
          <a:p>
            <a:pPr eaLnBrk="1" fontAlgn="auto" hangingPunct="1">
              <a:spcBef>
                <a:spcPts val="0"/>
              </a:spcBef>
              <a:spcAft>
                <a:spcPts val="0"/>
              </a:spcAft>
              <a:buFont typeface="Wingdings 2"/>
              <a:buChar char=""/>
              <a:defRPr/>
            </a:pPr>
            <a:endParaRPr lang="en-US" sz="3000" dirty="0" smtClean="0">
              <a:latin typeface="+mj-lt"/>
            </a:endParaRPr>
          </a:p>
          <a:p>
            <a:pPr eaLnBrk="1" fontAlgn="auto" hangingPunct="1">
              <a:spcBef>
                <a:spcPts val="0"/>
              </a:spcBef>
              <a:spcAft>
                <a:spcPts val="0"/>
              </a:spcAft>
              <a:buFont typeface="Wingdings 2"/>
              <a:buChar char=""/>
              <a:defRPr/>
            </a:pPr>
            <a:endParaRPr lang="en-US" sz="3000" dirty="0" smtClean="0">
              <a:latin typeface="+mj-lt"/>
            </a:endParaRPr>
          </a:p>
          <a:p>
            <a:pPr eaLnBrk="1" fontAlgn="auto" hangingPunct="1">
              <a:spcBef>
                <a:spcPts val="0"/>
              </a:spcBef>
              <a:spcAft>
                <a:spcPts val="0"/>
              </a:spcAft>
              <a:buFont typeface="Wingdings 2"/>
              <a:buChar char=""/>
              <a:defRPr/>
            </a:pPr>
            <a:endParaRPr lang="en-US" sz="3000" dirty="0" smtClean="0">
              <a:latin typeface="+mj-lt"/>
            </a:endParaRPr>
          </a:p>
          <a:p>
            <a:pPr eaLnBrk="1" fontAlgn="auto" hangingPunct="1">
              <a:spcBef>
                <a:spcPts val="0"/>
              </a:spcBef>
              <a:spcAft>
                <a:spcPts val="0"/>
              </a:spcAft>
              <a:buFont typeface="Wingdings 2"/>
              <a:buChar char=""/>
              <a:defRPr/>
            </a:pPr>
            <a:endParaRPr lang="en-US" sz="3000" dirty="0">
              <a:latin typeface="+mj-lt"/>
            </a:endParaRPr>
          </a:p>
          <a:p>
            <a:pPr eaLnBrk="1" fontAlgn="auto" hangingPunct="1">
              <a:spcBef>
                <a:spcPts val="0"/>
              </a:spcBef>
              <a:spcAft>
                <a:spcPts val="0"/>
              </a:spcAft>
              <a:buFont typeface="Wingdings 2"/>
              <a:buChar char=""/>
              <a:defRPr/>
            </a:pPr>
            <a:endParaRPr lang="en-US" sz="3000" dirty="0" smtClean="0">
              <a:latin typeface="+mj-lt"/>
            </a:endParaRPr>
          </a:p>
          <a:p>
            <a:pPr eaLnBrk="1" fontAlgn="auto" hangingPunct="1">
              <a:spcBef>
                <a:spcPts val="0"/>
              </a:spcBef>
              <a:spcAft>
                <a:spcPts val="0"/>
              </a:spcAft>
              <a:buFont typeface="Wingdings 2"/>
              <a:buChar char=""/>
              <a:defRPr/>
            </a:pPr>
            <a:r>
              <a:rPr lang="en-US" sz="3000" dirty="0" smtClean="0">
                <a:latin typeface="+mj-lt"/>
              </a:rPr>
              <a:t>If blood levels of certain substances are high, the substances will </a:t>
            </a:r>
            <a:r>
              <a:rPr lang="en-US" sz="3000" u="sng" dirty="0" smtClean="0">
                <a:latin typeface="+mj-lt"/>
              </a:rPr>
              <a:t>not</a:t>
            </a:r>
            <a:r>
              <a:rPr lang="en-US" sz="3000" dirty="0" smtClean="0">
                <a:latin typeface="+mj-lt"/>
              </a:rPr>
              <a:t> be reabsorbed. </a:t>
            </a:r>
          </a:p>
          <a:p>
            <a:pPr eaLnBrk="1" fontAlgn="auto" hangingPunct="1">
              <a:spcBef>
                <a:spcPts val="0"/>
              </a:spcBef>
              <a:spcAft>
                <a:spcPts val="0"/>
              </a:spcAft>
              <a:buFont typeface="Wingdings 2"/>
              <a:buChar char=""/>
              <a:defRPr/>
            </a:pPr>
            <a:r>
              <a:rPr lang="en-US" sz="3000" dirty="0" smtClean="0">
                <a:latin typeface="+mj-lt"/>
              </a:rPr>
              <a:t>How does this help maintain homeostasis? </a:t>
            </a:r>
          </a:p>
          <a:p>
            <a:pPr eaLnBrk="1" fontAlgn="auto" hangingPunct="1">
              <a:spcBef>
                <a:spcPts val="0"/>
              </a:spcBef>
              <a:spcAft>
                <a:spcPts val="0"/>
              </a:spcAft>
              <a:buFont typeface="Wingdings 2"/>
              <a:buNone/>
              <a:defRPr/>
            </a:pPr>
            <a:r>
              <a:rPr lang="en-US" dirty="0" smtClean="0">
                <a:latin typeface="Kristen ITC" pitchFamily="66" charset="0"/>
              </a:rPr>
              <a:t/>
            </a:r>
            <a:br>
              <a:rPr lang="en-US" dirty="0" smtClean="0">
                <a:latin typeface="Kristen ITC" pitchFamily="66" charset="0"/>
              </a:rPr>
            </a:br>
            <a:endParaRPr lang="en-US" dirty="0" smtClean="0">
              <a:latin typeface="Kristen ITC" pitchFamily="66" charset="0"/>
            </a:endParaRPr>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endParaRPr lang="en-US" dirty="0" smtClean="0"/>
          </a:p>
          <a:p>
            <a:pPr lvl="8">
              <a:defRPr/>
            </a:pPr>
            <a:endParaRPr lang="en-US" dirty="0"/>
          </a:p>
        </p:txBody>
      </p:sp>
      <p:sp>
        <p:nvSpPr>
          <p:cNvPr id="4" name="Footer Placeholder 3"/>
          <p:cNvSpPr>
            <a:spLocks noGrp="1"/>
          </p:cNvSpPr>
          <p:nvPr>
            <p:ph type="ftr" sz="quarter" idx="11"/>
          </p:nvPr>
        </p:nvSpPr>
        <p:spPr>
          <a:xfrm>
            <a:off x="1295400" y="6400800"/>
            <a:ext cx="6400800" cy="274638"/>
          </a:xfrm>
        </p:spPr>
        <p:txBody>
          <a:bodyPr/>
          <a:lstStyle/>
          <a:p>
            <a:pPr algn="ctr">
              <a:defRPr/>
            </a:pPr>
            <a:r>
              <a:rPr lang="en-US"/>
              <a:t>4.02 Understand the functions and disorders of the urinary system</a:t>
            </a:r>
          </a:p>
        </p:txBody>
      </p:sp>
      <p:pic>
        <p:nvPicPr>
          <p:cNvPr id="36869" name="Picture 5" descr="C:\Users\LynnS\AppData\Local\Microsoft\Windows\Temporary Internet Files\Content.IE5\6XQ7S5DH\MC900355963[1].wmf"/>
          <p:cNvPicPr>
            <a:picLocks noChangeAspect="1" noChangeArrowheads="1"/>
          </p:cNvPicPr>
          <p:nvPr/>
        </p:nvPicPr>
        <p:blipFill>
          <a:blip r:embed="rId2"/>
          <a:srcRect/>
          <a:stretch>
            <a:fillRect/>
          </a:stretch>
        </p:blipFill>
        <p:spPr bwMode="auto">
          <a:xfrm>
            <a:off x="3657600" y="2895600"/>
            <a:ext cx="1309688" cy="12509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D44647C-DF79-494D-B596-97B48B95BD8A}" type="slidenum">
              <a:rPr lang="en-US"/>
              <a:pPr>
                <a:defRPr/>
              </a:pPr>
              <a:t>10</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68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53536"/>
            <a:ext cx="4114800" cy="1143000"/>
          </a:xfrm>
          <a:solidFill>
            <a:schemeClr val="accent1"/>
          </a:solidFill>
        </p:spPr>
        <p:txBody>
          <a:bodyPr/>
          <a:lstStyle/>
          <a:p>
            <a:pPr marL="54864" algn="ctr" eaLnBrk="1" fontAlgn="auto" hangingPunct="1">
              <a:spcAft>
                <a:spcPts val="0"/>
              </a:spcAft>
              <a:defRPr/>
            </a:pPr>
            <a:r>
              <a:rPr lang="en-US" b="1" u="sng" dirty="0" smtClean="0">
                <a:solidFill>
                  <a:srgbClr val="FF0000"/>
                </a:solidFill>
              </a:rPr>
              <a:t>*</a:t>
            </a:r>
            <a:r>
              <a:rPr lang="en-US" b="1" u="sng" dirty="0" smtClean="0">
                <a:solidFill>
                  <a:schemeClr val="tx2">
                    <a:tint val="100000"/>
                    <a:shade val="90000"/>
                    <a:satMod val="250000"/>
                    <a:alpha val="100000"/>
                  </a:schemeClr>
                </a:solidFill>
              </a:rPr>
              <a:t>Secretion</a:t>
            </a:r>
            <a:r>
              <a:rPr lang="en-US" dirty="0" smtClean="0">
                <a:solidFill>
                  <a:schemeClr val="tx2">
                    <a:tint val="100000"/>
                    <a:shade val="90000"/>
                    <a:satMod val="250000"/>
                    <a:alpha val="100000"/>
                  </a:schemeClr>
                </a:solidFill>
              </a:rPr>
              <a:t>        </a:t>
            </a:r>
            <a:endParaRPr lang="en-US" dirty="0">
              <a:solidFill>
                <a:schemeClr val="tx2">
                  <a:tint val="100000"/>
                  <a:shade val="90000"/>
                  <a:satMod val="250000"/>
                  <a:alpha val="100000"/>
                </a:schemeClr>
              </a:solidFill>
            </a:endParaRPr>
          </a:p>
        </p:txBody>
      </p:sp>
      <p:pic>
        <p:nvPicPr>
          <p:cNvPr id="24578" name="Picture 2" descr="12-08"/>
          <p:cNvPicPr>
            <a:picLocks noGrp="1" noChangeAspect="1" noChangeArrowheads="1"/>
          </p:cNvPicPr>
          <p:nvPr>
            <p:ph idx="1"/>
          </p:nvPr>
        </p:nvPicPr>
        <p:blipFill>
          <a:blip r:embed="rId2"/>
          <a:srcRect/>
          <a:stretch>
            <a:fillRect/>
          </a:stretch>
        </p:blipFill>
        <p:spPr>
          <a:xfrm>
            <a:off x="5029200" y="1905000"/>
            <a:ext cx="3228975" cy="4089400"/>
          </a:xfrm>
        </p:spPr>
      </p:pic>
      <p:sp>
        <p:nvSpPr>
          <p:cNvPr id="4" name="Footer Placeholder 3"/>
          <p:cNvSpPr>
            <a:spLocks noGrp="1"/>
          </p:cNvSpPr>
          <p:nvPr>
            <p:ph type="ftr" sz="quarter" idx="11"/>
          </p:nvPr>
        </p:nvSpPr>
        <p:spPr>
          <a:xfrm>
            <a:off x="1295400" y="6400800"/>
            <a:ext cx="6629400" cy="274638"/>
          </a:xfrm>
        </p:spPr>
        <p:txBody>
          <a:bodyPr/>
          <a:lstStyle/>
          <a:p>
            <a:pPr algn="ctr">
              <a:defRPr/>
            </a:pPr>
            <a:r>
              <a:rPr lang="en-US"/>
              <a:t>4.02 Understand the functions and disorders of the urinary system</a:t>
            </a:r>
          </a:p>
        </p:txBody>
      </p:sp>
      <p:sp>
        <p:nvSpPr>
          <p:cNvPr id="24580" name="TextBox 5"/>
          <p:cNvSpPr txBox="1">
            <a:spLocks noChangeArrowheads="1"/>
          </p:cNvSpPr>
          <p:nvPr/>
        </p:nvSpPr>
        <p:spPr bwMode="auto">
          <a:xfrm>
            <a:off x="304800" y="1524000"/>
            <a:ext cx="4648200" cy="4308872"/>
          </a:xfrm>
          <a:prstGeom prst="rect">
            <a:avLst/>
          </a:prstGeom>
          <a:noFill/>
          <a:ln w="9525">
            <a:noFill/>
            <a:miter lim="800000"/>
            <a:headEnd/>
            <a:tailEnd/>
          </a:ln>
        </p:spPr>
        <p:txBody>
          <a:bodyPr wrap="square">
            <a:spAutoFit/>
          </a:bodyPr>
          <a:lstStyle/>
          <a:p>
            <a:pPr eaLnBrk="0" hangingPunct="0"/>
            <a:r>
              <a:rPr lang="en-US" sz="2400" u="sng" dirty="0">
                <a:latin typeface="Rockwell" pitchFamily="18" charset="0"/>
              </a:rPr>
              <a:t>What is </a:t>
            </a:r>
            <a:r>
              <a:rPr lang="en-US" sz="2400" u="sng" dirty="0" smtClean="0">
                <a:solidFill>
                  <a:srgbClr val="FF0000"/>
                </a:solidFill>
                <a:latin typeface="Rockwell" pitchFamily="18" charset="0"/>
              </a:rPr>
              <a:t>*</a:t>
            </a:r>
            <a:r>
              <a:rPr lang="en-US" sz="2400" u="sng" dirty="0" smtClean="0">
                <a:latin typeface="Rockwell" pitchFamily="18" charset="0"/>
              </a:rPr>
              <a:t>secretion</a:t>
            </a:r>
            <a:r>
              <a:rPr lang="en-US" sz="2400" u="sng" dirty="0">
                <a:latin typeface="Rockwell" pitchFamily="18" charset="0"/>
              </a:rPr>
              <a:t>? </a:t>
            </a:r>
            <a:endParaRPr lang="en-US" sz="2400" u="sng" dirty="0" smtClean="0">
              <a:latin typeface="Rockwell" pitchFamily="18" charset="0"/>
            </a:endParaRPr>
          </a:p>
          <a:p>
            <a:pPr eaLnBrk="0" hangingPunct="0"/>
            <a:r>
              <a:rPr lang="en-US" sz="2400" b="1" u="sng" dirty="0" smtClean="0">
                <a:solidFill>
                  <a:srgbClr val="FF0000"/>
                </a:solidFill>
                <a:latin typeface="Rockwell" pitchFamily="18" charset="0"/>
              </a:rPr>
              <a:t>*</a:t>
            </a:r>
            <a:r>
              <a:rPr lang="en-US" sz="2400" u="sng" dirty="0" smtClean="0">
                <a:latin typeface="Rockwell" pitchFamily="18" charset="0"/>
              </a:rPr>
              <a:t>Excessive substances </a:t>
            </a:r>
            <a:r>
              <a:rPr lang="en-US" sz="2400" u="sng" dirty="0">
                <a:latin typeface="Rockwell" pitchFamily="18" charset="0"/>
              </a:rPr>
              <a:t>(</a:t>
            </a:r>
            <a:r>
              <a:rPr lang="en-US" sz="2400" u="sng" dirty="0" smtClean="0">
                <a:latin typeface="Rockwell" pitchFamily="18" charset="0"/>
              </a:rPr>
              <a:t>wastes-</a:t>
            </a:r>
            <a:r>
              <a:rPr lang="en-US" sz="2400" dirty="0" smtClean="0">
                <a:latin typeface="Rockwell" pitchFamily="18" charset="0"/>
              </a:rPr>
              <a:t>ammonia, </a:t>
            </a:r>
            <a:r>
              <a:rPr lang="en-US" sz="2400" u="sng" dirty="0" smtClean="0">
                <a:latin typeface="Rockwell" pitchFamily="18" charset="0"/>
              </a:rPr>
              <a:t>sodium, </a:t>
            </a:r>
            <a:r>
              <a:rPr lang="en-US" sz="2400" dirty="0">
                <a:latin typeface="Rockwell" pitchFamily="18" charset="0"/>
              </a:rPr>
              <a:t>hydrogen,</a:t>
            </a:r>
            <a:r>
              <a:rPr lang="en-US" sz="2400" u="sng" dirty="0">
                <a:latin typeface="Rockwell" pitchFamily="18" charset="0"/>
              </a:rPr>
              <a:t> potassium, some drugs) </a:t>
            </a:r>
            <a:r>
              <a:rPr lang="en-US" sz="2400" u="sng" dirty="0" smtClean="0">
                <a:latin typeface="Rockwell" pitchFamily="18" charset="0"/>
              </a:rPr>
              <a:t>are secreted (transported</a:t>
            </a:r>
            <a:r>
              <a:rPr lang="en-US" sz="2400" u="sng" dirty="0">
                <a:latin typeface="Rockwell" pitchFamily="18" charset="0"/>
              </a:rPr>
              <a:t>) into the tubules and then into the </a:t>
            </a:r>
            <a:r>
              <a:rPr lang="en-US" sz="2400" u="sng" dirty="0" smtClean="0">
                <a:latin typeface="Rockwell" pitchFamily="18" charset="0"/>
              </a:rPr>
              <a:t>urine for ELIMINATION.</a:t>
            </a:r>
            <a:endParaRPr lang="en-US" sz="2400" u="sng" dirty="0">
              <a:latin typeface="Rockwell" pitchFamily="18" charset="0"/>
            </a:endParaRPr>
          </a:p>
          <a:p>
            <a:pPr eaLnBrk="0" hangingPunct="0"/>
            <a:endParaRPr lang="en-US" sz="2800" dirty="0">
              <a:latin typeface="Rockwell" pitchFamily="18" charset="0"/>
            </a:endParaRPr>
          </a:p>
          <a:p>
            <a:pPr eaLnBrk="0" hangingPunct="0"/>
            <a:r>
              <a:rPr lang="en-US" sz="2600" dirty="0">
                <a:latin typeface="Rockwell" pitchFamily="18" charset="0"/>
              </a:rPr>
              <a:t>Describe how this process is the </a:t>
            </a:r>
            <a:r>
              <a:rPr lang="en-US" sz="2600" u="sng" dirty="0">
                <a:latin typeface="Rockwell" pitchFamily="18" charset="0"/>
              </a:rPr>
              <a:t>opposite</a:t>
            </a:r>
            <a:r>
              <a:rPr lang="en-US" sz="2600" dirty="0">
                <a:latin typeface="Rockwell" pitchFamily="18" charset="0"/>
              </a:rPr>
              <a:t> of reabsorption….</a:t>
            </a:r>
          </a:p>
        </p:txBody>
      </p:sp>
      <p:sp>
        <p:nvSpPr>
          <p:cNvPr id="3" name="Slide Number Placeholder 2"/>
          <p:cNvSpPr>
            <a:spLocks noGrp="1"/>
          </p:cNvSpPr>
          <p:nvPr>
            <p:ph type="sldNum" sz="quarter" idx="12"/>
          </p:nvPr>
        </p:nvSpPr>
        <p:spPr/>
        <p:txBody>
          <a:bodyPr/>
          <a:lstStyle/>
          <a:p>
            <a:pPr>
              <a:defRPr/>
            </a:pPr>
            <a:fld id="{C8B55155-8F48-478E-9D5D-8DB0C2234BD8}" type="slidenum">
              <a:rPr lang="en-US"/>
              <a:pPr>
                <a:defRPr/>
              </a:pPr>
              <a:t>11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457200" y="1752600"/>
            <a:ext cx="7239000" cy="4160838"/>
          </a:xfrm>
        </p:spPr>
        <p:txBody>
          <a:bodyPr/>
          <a:lstStyle/>
          <a:p>
            <a:pPr eaLnBrk="1" hangingPunct="1"/>
            <a:r>
              <a:rPr lang="en-US" sz="2800" smtClean="0">
                <a:cs typeface="Aharoni" pitchFamily="2" charset="-79"/>
              </a:rPr>
              <a:t>What substances are secreted into the collecting tubules?</a:t>
            </a:r>
            <a:endParaRPr lang="en-US" smtClean="0"/>
          </a:p>
          <a:p>
            <a:pPr eaLnBrk="1" hangingPunct="1"/>
            <a:endParaRPr lang="en-US" smtClean="0"/>
          </a:p>
          <a:p>
            <a:pPr eaLnBrk="1" hangingPunct="1"/>
            <a:endParaRPr lang="en-US" smtClean="0"/>
          </a:p>
        </p:txBody>
      </p:sp>
      <p:sp>
        <p:nvSpPr>
          <p:cNvPr id="4" name="Footer Placeholder 3"/>
          <p:cNvSpPr>
            <a:spLocks noGrp="1"/>
          </p:cNvSpPr>
          <p:nvPr>
            <p:ph type="ftr" sz="quarter" idx="11"/>
          </p:nvPr>
        </p:nvSpPr>
        <p:spPr>
          <a:xfrm>
            <a:off x="1295400" y="6400800"/>
            <a:ext cx="6629400" cy="274638"/>
          </a:xfrm>
        </p:spPr>
        <p:txBody>
          <a:bodyPr/>
          <a:lstStyle/>
          <a:p>
            <a:pPr algn="ctr">
              <a:defRPr/>
            </a:pPr>
            <a:r>
              <a:rPr lang="en-US"/>
              <a:t>4.02 Understand the functions and disorders of the urinary system</a:t>
            </a:r>
          </a:p>
        </p:txBody>
      </p:sp>
      <p:pic>
        <p:nvPicPr>
          <p:cNvPr id="25603" name="Picture 2" descr="C:\Users\LynnS\AppData\Local\Microsoft\Windows\Temporary Internet Files\Content.IE5\XA849JG6\MP900403705[1].jpg"/>
          <p:cNvPicPr>
            <a:picLocks noChangeAspect="1" noChangeArrowheads="1"/>
          </p:cNvPicPr>
          <p:nvPr/>
        </p:nvPicPr>
        <p:blipFill>
          <a:blip r:embed="rId2"/>
          <a:srcRect/>
          <a:stretch>
            <a:fillRect/>
          </a:stretch>
        </p:blipFill>
        <p:spPr bwMode="auto">
          <a:xfrm>
            <a:off x="3657600" y="3048000"/>
            <a:ext cx="2590800" cy="3238500"/>
          </a:xfrm>
          <a:prstGeom prst="rect">
            <a:avLst/>
          </a:prstGeom>
          <a:noFill/>
          <a:ln w="9525">
            <a:noFill/>
            <a:miter lim="800000"/>
            <a:headEnd/>
            <a:tailEnd/>
          </a:ln>
        </p:spPr>
      </p:pic>
      <p:sp>
        <p:nvSpPr>
          <p:cNvPr id="6" name="Title 1"/>
          <p:cNvSpPr txBox="1">
            <a:spLocks/>
          </p:cNvSpPr>
          <p:nvPr/>
        </p:nvSpPr>
        <p:spPr>
          <a:xfrm>
            <a:off x="4572000" y="253536"/>
            <a:ext cx="4114800" cy="1143000"/>
          </a:xfrm>
          <a:prstGeom prst="rect">
            <a:avLst/>
          </a:prstGeom>
          <a:solidFill>
            <a:schemeClr val="accent1"/>
          </a:solidFill>
        </p:spPr>
        <p:txBody>
          <a:bodyPr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defRPr/>
            </a:pPr>
            <a:r>
              <a:rPr lang="en-US" b="1" dirty="0" smtClean="0"/>
              <a:t>Secretion</a:t>
            </a:r>
            <a:r>
              <a:rPr lang="en-US" dirty="0" smtClean="0"/>
              <a:t>        </a:t>
            </a:r>
            <a:endParaRPr lang="en-US" dirty="0"/>
          </a:p>
        </p:txBody>
      </p:sp>
      <p:sp>
        <p:nvSpPr>
          <p:cNvPr id="2" name="Slide Number Placeholder 1"/>
          <p:cNvSpPr>
            <a:spLocks noGrp="1"/>
          </p:cNvSpPr>
          <p:nvPr>
            <p:ph type="sldNum" sz="quarter" idx="12"/>
          </p:nvPr>
        </p:nvSpPr>
        <p:spPr/>
        <p:txBody>
          <a:bodyPr/>
          <a:lstStyle/>
          <a:p>
            <a:pPr>
              <a:defRPr/>
            </a:pPr>
            <a:fld id="{AC772398-C6E4-43AD-82F1-69CABF21BA38}" type="slidenum">
              <a:rPr lang="en-US"/>
              <a:pPr>
                <a:defRPr/>
              </a:pPr>
              <a:t>12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p:txBody>
          <a:bodyPr>
            <a:normAutofit lnSpcReduction="10000"/>
          </a:bodyPr>
          <a:lstStyle/>
          <a:p>
            <a:pPr marL="0" indent="0" eaLnBrk="1" hangingPunct="1">
              <a:buFont typeface="Wingdings 2" pitchFamily="18" charset="2"/>
              <a:buNone/>
              <a:defRPr/>
            </a:pPr>
            <a:r>
              <a:rPr lang="en-US" b="1" dirty="0" smtClean="0">
                <a:solidFill>
                  <a:schemeClr val="accent2"/>
                </a:solidFill>
                <a:effectLst>
                  <a:outerShdw blurRad="38100" dist="38100" dir="2700000" algn="tl">
                    <a:srgbClr val="000000"/>
                  </a:outerShdw>
                </a:effectLst>
              </a:rPr>
              <a:t>Fluid and electrolyte balance</a:t>
            </a:r>
          </a:p>
          <a:p>
            <a:pPr marL="0" indent="0" eaLnBrk="1" hangingPunct="1">
              <a:defRPr/>
            </a:pPr>
            <a:r>
              <a:rPr lang="en-US" sz="2800" dirty="0" smtClean="0"/>
              <a:t>Electrolytes are selectively secreted to maintain body’s acid-base balance.</a:t>
            </a:r>
          </a:p>
          <a:p>
            <a:pPr marL="0" indent="0" eaLnBrk="1" hangingPunct="1">
              <a:defRPr/>
            </a:pPr>
            <a:endParaRPr lang="en-US" sz="2800" dirty="0" smtClean="0"/>
          </a:p>
          <a:p>
            <a:pPr lvl="1" eaLnBrk="1" hangingPunct="1">
              <a:defRPr/>
            </a:pPr>
            <a:r>
              <a:rPr lang="en-US" sz="2200" dirty="0" smtClean="0"/>
              <a:t>What are electrolytes?&gt;&gt;&gt;</a:t>
            </a:r>
          </a:p>
          <a:p>
            <a:pPr lvl="1" eaLnBrk="1" hangingPunct="1">
              <a:defRPr/>
            </a:pPr>
            <a:endParaRPr lang="en-US" sz="2200" dirty="0" smtClean="0"/>
          </a:p>
          <a:p>
            <a:pPr lvl="1" eaLnBrk="1" hangingPunct="1">
              <a:defRPr/>
            </a:pPr>
            <a:r>
              <a:rPr lang="en-US" sz="2200" dirty="0" smtClean="0"/>
              <a:t>What do they do?</a:t>
            </a:r>
          </a:p>
          <a:p>
            <a:pPr lvl="1" eaLnBrk="1" hangingPunct="1">
              <a:buFontTx/>
              <a:buNone/>
              <a:defRPr/>
            </a:pPr>
            <a:r>
              <a:rPr lang="en-US" sz="2200" dirty="0" smtClean="0"/>
              <a:t>Regulate nerves, muscles, </a:t>
            </a:r>
          </a:p>
          <a:p>
            <a:pPr lvl="1" eaLnBrk="1" hangingPunct="1">
              <a:buFontTx/>
              <a:buNone/>
              <a:defRPr/>
            </a:pPr>
            <a:r>
              <a:rPr lang="en-US" sz="2200" dirty="0" smtClean="0"/>
              <a:t>control fluid balance in the body</a:t>
            </a:r>
          </a:p>
          <a:p>
            <a:pPr lvl="1" eaLnBrk="1" hangingPunct="1">
              <a:buFontTx/>
              <a:buNone/>
              <a:defRPr/>
            </a:pPr>
            <a:r>
              <a:rPr lang="en-US" sz="2200" dirty="0" smtClean="0"/>
              <a:t>and maintain acid-base balance</a:t>
            </a:r>
          </a:p>
          <a:p>
            <a:pPr lvl="1" eaLnBrk="1" hangingPunct="1">
              <a:defRPr/>
            </a:pPr>
            <a:endParaRPr lang="en-US" sz="2200" dirty="0" smtClean="0"/>
          </a:p>
          <a:p>
            <a:pPr lvl="1" eaLnBrk="1" hangingPunct="1">
              <a:defRPr/>
            </a:pPr>
            <a:r>
              <a:rPr lang="en-US" sz="2200" dirty="0" smtClean="0"/>
              <a:t>What is the relevance to health?</a:t>
            </a:r>
          </a:p>
        </p:txBody>
      </p:sp>
      <p:pic>
        <p:nvPicPr>
          <p:cNvPr id="26627" name="Picture 2" descr="C:\Users\jthompson\AppData\Local\Microsoft\Windows\Temporary Internet Files\Content.IE5\W8KTMNW6\MC900226430[1].wmf"/>
          <p:cNvPicPr>
            <a:picLocks noChangeAspect="1" noChangeArrowheads="1"/>
          </p:cNvPicPr>
          <p:nvPr/>
        </p:nvPicPr>
        <p:blipFill>
          <a:blip r:embed="rId2"/>
          <a:srcRect/>
          <a:stretch>
            <a:fillRect/>
          </a:stretch>
        </p:blipFill>
        <p:spPr bwMode="auto">
          <a:xfrm rot="-1200495">
            <a:off x="4724400" y="3505200"/>
            <a:ext cx="1571625" cy="1122363"/>
          </a:xfrm>
          <a:prstGeom prst="rect">
            <a:avLst/>
          </a:prstGeom>
          <a:noFill/>
          <a:ln w="9525">
            <a:noFill/>
            <a:miter lim="800000"/>
            <a:headEnd/>
            <a:tailEnd/>
          </a:ln>
        </p:spPr>
      </p:pic>
      <p:pic>
        <p:nvPicPr>
          <p:cNvPr id="26628" name="Picture 3" descr="C:\Users\jthompson\AppData\Local\Microsoft\Windows\Temporary Internet Files\Content.IE5\D2F6MHN6\MC900226432[1].wmf"/>
          <p:cNvPicPr>
            <a:picLocks noChangeAspect="1" noChangeArrowheads="1"/>
          </p:cNvPicPr>
          <p:nvPr/>
        </p:nvPicPr>
        <p:blipFill>
          <a:blip r:embed="rId3"/>
          <a:srcRect/>
          <a:stretch>
            <a:fillRect/>
          </a:stretch>
        </p:blipFill>
        <p:spPr bwMode="auto">
          <a:xfrm rot="763830">
            <a:off x="6705600" y="3732213"/>
            <a:ext cx="1581150" cy="1130300"/>
          </a:xfrm>
          <a:prstGeom prst="rect">
            <a:avLst/>
          </a:prstGeom>
          <a:noFill/>
          <a:ln w="9525">
            <a:noFill/>
            <a:miter lim="800000"/>
            <a:headEnd/>
            <a:tailEnd/>
          </a:ln>
        </p:spPr>
      </p:pic>
      <p:pic>
        <p:nvPicPr>
          <p:cNvPr id="26629" name="Picture 4" descr="C:\Users\jthompson\AppData\Local\Microsoft\Windows\Temporary Internet Files\Content.IE5\W8KTMNW6\MC900226554[1].wmf"/>
          <p:cNvPicPr>
            <a:picLocks noChangeAspect="1" noChangeArrowheads="1"/>
          </p:cNvPicPr>
          <p:nvPr/>
        </p:nvPicPr>
        <p:blipFill>
          <a:blip r:embed="rId4"/>
          <a:srcRect/>
          <a:stretch>
            <a:fillRect/>
          </a:stretch>
        </p:blipFill>
        <p:spPr bwMode="auto">
          <a:xfrm>
            <a:off x="5715000" y="4819650"/>
            <a:ext cx="1581150" cy="11287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A9DA942-CE59-4510-AD44-0424A5977106}" type="slidenum">
              <a:rPr lang="en-US"/>
              <a:pPr>
                <a:defRPr/>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p:txBody>
          <a:bodyPr>
            <a:normAutofit/>
          </a:bodyPr>
          <a:lstStyle/>
          <a:p>
            <a:pPr marL="0" indent="0" eaLnBrk="1" fontAlgn="auto" hangingPunct="1">
              <a:spcBef>
                <a:spcPts val="0"/>
              </a:spcBef>
              <a:spcAft>
                <a:spcPts val="0"/>
              </a:spcAft>
              <a:buFont typeface="Wingdings 2"/>
              <a:buNone/>
              <a:defRPr/>
            </a:pPr>
            <a:r>
              <a:rPr lang="en-US" b="1" dirty="0" smtClean="0">
                <a:effectLst>
                  <a:outerShdw blurRad="38100" dist="38100" dir="2700000" algn="tl">
                    <a:srgbClr val="000000">
                      <a:alpha val="43137"/>
                    </a:srgbClr>
                  </a:outerShdw>
                </a:effectLst>
              </a:rPr>
              <a:t>Fluid and electrolyte balance</a:t>
            </a:r>
          </a:p>
          <a:p>
            <a:pPr marL="0" indent="0" eaLnBrk="1" fontAlgn="auto" hangingPunct="1">
              <a:spcBef>
                <a:spcPts val="0"/>
              </a:spcBef>
              <a:spcAft>
                <a:spcPts val="0"/>
              </a:spcAft>
              <a:buFont typeface="Wingdings 2"/>
              <a:buNone/>
              <a:defRPr/>
            </a:pPr>
            <a:endParaRPr lang="en-US" b="1" dirty="0">
              <a:effectLst>
                <a:outerShdw blurRad="38100" dist="38100" dir="2700000" algn="tl">
                  <a:srgbClr val="000000">
                    <a:alpha val="43137"/>
                  </a:srgbClr>
                </a:outerShdw>
              </a:effectLst>
            </a:endParaRPr>
          </a:p>
          <a:p>
            <a:pPr marL="0" indent="0" eaLnBrk="1" fontAlgn="auto" hangingPunct="1">
              <a:spcBef>
                <a:spcPts val="0"/>
              </a:spcBef>
              <a:spcAft>
                <a:spcPts val="0"/>
              </a:spcAft>
              <a:buFont typeface="Wingdings 2"/>
              <a:buNone/>
              <a:defRPr/>
            </a:pPr>
            <a:r>
              <a:rPr lang="en-US" b="1" dirty="0" smtClean="0">
                <a:effectLst>
                  <a:outerShdw blurRad="38100" dist="38100" dir="2700000" algn="tl">
                    <a:srgbClr val="000000">
                      <a:alpha val="43137"/>
                    </a:srgbClr>
                  </a:outerShdw>
                </a:effectLst>
              </a:rPr>
              <a:t>Chemical control</a:t>
            </a:r>
          </a:p>
          <a:p>
            <a:pPr marL="805180" lvl="1" indent="-457200" eaLnBrk="1" fontAlgn="auto" hangingPunct="1">
              <a:spcAft>
                <a:spcPts val="0"/>
              </a:spcAft>
              <a:defRPr/>
            </a:pPr>
            <a:r>
              <a:rPr lang="en-US" b="1" dirty="0" smtClean="0"/>
              <a:t>ADH – Antidiuretic hormone</a:t>
            </a:r>
          </a:p>
          <a:p>
            <a:pPr marL="805180" lvl="1" indent="-457200" eaLnBrk="1" fontAlgn="auto" hangingPunct="1">
              <a:spcAft>
                <a:spcPts val="0"/>
              </a:spcAft>
              <a:defRPr/>
            </a:pPr>
            <a:endParaRPr lang="en-US" b="1" dirty="0" smtClean="0"/>
          </a:p>
          <a:p>
            <a:pPr marL="805180" lvl="1" indent="-457200" eaLnBrk="1" fontAlgn="auto" hangingPunct="1">
              <a:spcAft>
                <a:spcPts val="0"/>
              </a:spcAft>
              <a:defRPr/>
            </a:pPr>
            <a:r>
              <a:rPr lang="en-US" b="1" dirty="0" smtClean="0"/>
              <a:t>Aldosterone</a:t>
            </a:r>
          </a:p>
          <a:p>
            <a:pPr marL="0" indent="0" eaLnBrk="1" fontAlgn="auto" hangingPunct="1">
              <a:spcBef>
                <a:spcPts val="0"/>
              </a:spcBef>
              <a:spcAft>
                <a:spcPts val="0"/>
              </a:spcAft>
              <a:buFont typeface="Wingdings 2"/>
              <a:buNone/>
              <a:defRPr/>
            </a:pPr>
            <a:endParaRPr lang="en-US" b="1" dirty="0"/>
          </a:p>
          <a:p>
            <a:pPr eaLnBrk="1" fontAlgn="auto" hangingPunct="1">
              <a:spcBef>
                <a:spcPts val="0"/>
              </a:spcBef>
              <a:spcAft>
                <a:spcPts val="0"/>
              </a:spcAft>
              <a:buFont typeface="Wingdings 2"/>
              <a:buChar char=""/>
              <a:defRPr/>
            </a:pPr>
            <a:endParaRPr lang="en-US" sz="4000" dirty="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sp>
        <p:nvSpPr>
          <p:cNvPr id="2" name="Slide Number Placeholder 1"/>
          <p:cNvSpPr>
            <a:spLocks noGrp="1"/>
          </p:cNvSpPr>
          <p:nvPr>
            <p:ph type="sldNum" sz="quarter" idx="12"/>
          </p:nvPr>
        </p:nvSpPr>
        <p:spPr/>
        <p:txBody>
          <a:bodyPr/>
          <a:lstStyle/>
          <a:p>
            <a:pPr>
              <a:defRPr/>
            </a:pPr>
            <a:fld id="{0027CEE9-F8EE-4BF2-B25C-CCA74DAA5096}" type="slidenum">
              <a:rPr lang="en-US"/>
              <a:pPr>
                <a:defRPr/>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a:xfrm>
            <a:off x="838200" y="1646238"/>
            <a:ext cx="7848600" cy="4525962"/>
          </a:xfrm>
        </p:spPr>
        <p:txBody>
          <a:bodyPr>
            <a:normAutofit/>
          </a:bodyPr>
          <a:lstStyle/>
          <a:p>
            <a:pPr marL="0" indent="0" eaLnBrk="1" hangingPunct="1">
              <a:buFont typeface="Wingdings 2" pitchFamily="18" charset="2"/>
              <a:buNone/>
              <a:defRPr/>
            </a:pPr>
            <a:r>
              <a:rPr lang="en-US" sz="3500" b="1" dirty="0" smtClean="0">
                <a:effectLst>
                  <a:outerShdw blurRad="38100" dist="38100" dir="2700000" algn="tl">
                    <a:srgbClr val="000000"/>
                  </a:outerShdw>
                </a:effectLst>
              </a:rPr>
              <a:t>Fluid and electrolyte balance</a:t>
            </a:r>
          </a:p>
          <a:p>
            <a:pPr marL="0" indent="0" eaLnBrk="1" hangingPunct="1">
              <a:buFont typeface="Wingdings 2" pitchFamily="18" charset="2"/>
              <a:buNone/>
              <a:defRPr/>
            </a:pPr>
            <a:r>
              <a:rPr lang="en-US" b="1" dirty="0" smtClean="0">
                <a:effectLst>
                  <a:outerShdw blurRad="38100" dist="38100" dir="2700000" algn="tl">
                    <a:srgbClr val="000000"/>
                  </a:outerShdw>
                </a:effectLst>
              </a:rPr>
              <a:t>Chemical control</a:t>
            </a:r>
          </a:p>
          <a:p>
            <a:pPr eaLnBrk="1" hangingPunct="1">
              <a:buClr>
                <a:srgbClr val="72A376"/>
              </a:buClr>
              <a:defRPr/>
            </a:pPr>
            <a:r>
              <a:rPr lang="en-US" sz="2800" u="sng" dirty="0" smtClean="0">
                <a:solidFill>
                  <a:prstClr val="white"/>
                </a:solidFill>
              </a:rPr>
              <a:t>ADH helps </a:t>
            </a:r>
            <a:r>
              <a:rPr lang="en-US" sz="2800" u="sng" dirty="0">
                <a:solidFill>
                  <a:prstClr val="white"/>
                </a:solidFill>
              </a:rPr>
              <a:t>to maintain balance of body </a:t>
            </a:r>
            <a:r>
              <a:rPr lang="en-US" sz="2800" u="sng" dirty="0" smtClean="0">
                <a:solidFill>
                  <a:prstClr val="white"/>
                </a:solidFill>
              </a:rPr>
              <a:t>fluids</a:t>
            </a:r>
            <a:endParaRPr lang="en-US" b="1" dirty="0" smtClean="0">
              <a:effectLst>
                <a:outerShdw blurRad="38100" dist="38100" dir="2700000" algn="tl">
                  <a:srgbClr val="000000"/>
                </a:outerShdw>
              </a:effectLst>
            </a:endParaRPr>
          </a:p>
          <a:p>
            <a:pPr marL="0" indent="0" eaLnBrk="1" hangingPunct="1">
              <a:defRPr/>
            </a:pPr>
            <a:r>
              <a:rPr lang="en-US" sz="2800" u="sng" dirty="0" smtClean="0">
                <a:cs typeface="Aharoni" pitchFamily="2" charset="-79"/>
              </a:rPr>
              <a:t>The amount of </a:t>
            </a:r>
            <a:r>
              <a:rPr lang="en-US" sz="2800" b="1" u="sng" dirty="0" smtClean="0">
                <a:solidFill>
                  <a:srgbClr val="E8B7B7"/>
                </a:solidFill>
                <a:effectLst>
                  <a:outerShdw blurRad="38100" dist="38100" dir="2700000" algn="tl">
                    <a:srgbClr val="000000"/>
                  </a:outerShdw>
                </a:effectLst>
                <a:cs typeface="Aharoni" pitchFamily="2" charset="-79"/>
              </a:rPr>
              <a:t>ADH</a:t>
            </a:r>
            <a:r>
              <a:rPr lang="en-US" sz="2800" u="sng" dirty="0" smtClean="0">
                <a:cs typeface="Aharoni" pitchFamily="2" charset="-79"/>
              </a:rPr>
              <a:t> produced is related to the level of body hydration</a:t>
            </a:r>
          </a:p>
          <a:p>
            <a:pPr marL="0" indent="0" eaLnBrk="1" hangingPunct="1">
              <a:buNone/>
              <a:defRPr/>
            </a:pPr>
            <a:endParaRPr lang="en-US" sz="4000" dirty="0" smtClean="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pic>
        <p:nvPicPr>
          <p:cNvPr id="29700" name="Picture 3" descr="C:\Users\jthompson\AppData\Local\Microsoft\Windows\Temporary Internet Files\Content.IE5\U6EA1XTH\MC900438809[1].jpg"/>
          <p:cNvPicPr>
            <a:picLocks noChangeAspect="1" noChangeArrowheads="1"/>
          </p:cNvPicPr>
          <p:nvPr/>
        </p:nvPicPr>
        <p:blipFill>
          <a:blip r:embed="rId2"/>
          <a:srcRect/>
          <a:stretch>
            <a:fillRect/>
          </a:stretch>
        </p:blipFill>
        <p:spPr bwMode="auto">
          <a:xfrm>
            <a:off x="3505200" y="4267200"/>
            <a:ext cx="2281238" cy="1757363"/>
          </a:xfrm>
          <a:prstGeom prst="rect">
            <a:avLst/>
          </a:prstGeom>
          <a:noFill/>
          <a:ln w="9525">
            <a:noFill/>
            <a:miter lim="800000"/>
            <a:headEnd/>
            <a:tailEnd/>
          </a:ln>
        </p:spPr>
      </p:pic>
      <p:pic>
        <p:nvPicPr>
          <p:cNvPr id="29701" name="Picture 2" descr="C:\Users\jthompson\AppData\Local\Microsoft\Windows\Temporary Internet Files\Content.IE5\8PWHDN9Y\MC900104564[1].wmf"/>
          <p:cNvPicPr>
            <a:picLocks noChangeAspect="1" noChangeArrowheads="1"/>
          </p:cNvPicPr>
          <p:nvPr/>
        </p:nvPicPr>
        <p:blipFill>
          <a:blip r:embed="rId3"/>
          <a:srcRect/>
          <a:stretch>
            <a:fillRect/>
          </a:stretch>
        </p:blipFill>
        <p:spPr bwMode="auto">
          <a:xfrm>
            <a:off x="5424488" y="4976813"/>
            <a:ext cx="1377950" cy="1417637"/>
          </a:xfrm>
          <a:prstGeom prst="rect">
            <a:avLst/>
          </a:prstGeom>
          <a:noFill/>
          <a:ln w="9525">
            <a:noFill/>
            <a:miter lim="800000"/>
            <a:headEnd/>
            <a:tailEnd/>
          </a:ln>
        </p:spPr>
      </p:pic>
      <p:pic>
        <p:nvPicPr>
          <p:cNvPr id="29702" name="Picture 3" descr="C:\Users\jthompson\AppData\Local\Microsoft\Windows\Temporary Internet Files\Content.IE5\QGXWAO56\MC900433824[1].png"/>
          <p:cNvPicPr>
            <a:picLocks noChangeAspect="1" noChangeArrowheads="1"/>
          </p:cNvPicPr>
          <p:nvPr/>
        </p:nvPicPr>
        <p:blipFill>
          <a:blip r:embed="rId4"/>
          <a:srcRect/>
          <a:stretch>
            <a:fillRect/>
          </a:stretch>
        </p:blipFill>
        <p:spPr bwMode="auto">
          <a:xfrm>
            <a:off x="2667000" y="4800600"/>
            <a:ext cx="1150938" cy="115093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6DFDCAA-B295-4194-81CD-7660FE920AAB}" type="slidenum">
              <a:rPr lang="en-US"/>
              <a:pPr>
                <a:defRPr/>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250334"/>
            <a:ext cx="8229600" cy="883715"/>
          </a:xfrm>
        </p:spPr>
        <p:txBody>
          <a:bodyPr>
            <a:normAutofit fontScale="90000"/>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a:t>
            </a:r>
            <a:r>
              <a:rPr lang="en-US" sz="3200" b="1" dirty="0" smtClean="0">
                <a:solidFill>
                  <a:srgbClr val="EAEBDE">
                    <a:tint val="100000"/>
                    <a:shade val="90000"/>
                    <a:satMod val="250000"/>
                    <a:alpha val="100000"/>
                  </a:srgbClr>
                </a:solidFill>
              </a:rPr>
              <a:t>system</a:t>
            </a:r>
            <a:endParaRPr lang="en-US" dirty="0">
              <a:solidFill>
                <a:schemeClr val="tx2">
                  <a:tint val="100000"/>
                  <a:shade val="90000"/>
                  <a:satMod val="250000"/>
                  <a:alpha val="100000"/>
                </a:schemeClr>
              </a:solidFill>
            </a:endParaRPr>
          </a:p>
        </p:txBody>
      </p:sp>
      <p:sp>
        <p:nvSpPr>
          <p:cNvPr id="30722" name="Content Placeholder 2"/>
          <p:cNvSpPr>
            <a:spLocks noGrp="1"/>
          </p:cNvSpPr>
          <p:nvPr>
            <p:ph idx="1"/>
          </p:nvPr>
        </p:nvSpPr>
        <p:spPr>
          <a:xfrm>
            <a:off x="457200" y="1447800"/>
            <a:ext cx="8229600" cy="4934411"/>
          </a:xfrm>
        </p:spPr>
        <p:txBody>
          <a:bodyPr/>
          <a:lstStyle/>
          <a:p>
            <a:pPr marL="0" indent="0" eaLnBrk="1" hangingPunct="1">
              <a:buFont typeface="Wingdings 2" pitchFamily="18" charset="2"/>
              <a:buNone/>
            </a:pPr>
            <a:r>
              <a:rPr lang="en-US" sz="2400" dirty="0" smtClean="0">
                <a:solidFill>
                  <a:schemeClr val="tx2"/>
                </a:solidFill>
              </a:rPr>
              <a:t>Define “dilute urine”</a:t>
            </a:r>
          </a:p>
          <a:p>
            <a:pPr marL="0" indent="0" eaLnBrk="1" hangingPunct="1"/>
            <a:r>
              <a:rPr lang="en-US" sz="2400" dirty="0" smtClean="0">
                <a:solidFill>
                  <a:schemeClr val="tx2"/>
                </a:solidFill>
              </a:rPr>
              <a:t>What are </a:t>
            </a:r>
            <a:r>
              <a:rPr lang="en-US" sz="2400" b="1" u="sng" dirty="0" smtClean="0">
                <a:solidFill>
                  <a:srgbClr val="FF0000"/>
                </a:solidFill>
              </a:rPr>
              <a:t>*</a:t>
            </a:r>
            <a:r>
              <a:rPr lang="en-US" sz="2400" u="sng" dirty="0" smtClean="0">
                <a:solidFill>
                  <a:srgbClr val="F7FC1A"/>
                </a:solidFill>
              </a:rPr>
              <a:t>diuretics</a:t>
            </a:r>
            <a:r>
              <a:rPr lang="en-US" sz="2400" dirty="0" smtClean="0">
                <a:solidFill>
                  <a:schemeClr val="tx2"/>
                </a:solidFill>
              </a:rPr>
              <a:t>? </a:t>
            </a:r>
            <a:r>
              <a:rPr lang="en-US" sz="2400" u="sng" dirty="0" smtClean="0">
                <a:solidFill>
                  <a:srgbClr val="F7FC1A"/>
                </a:solidFill>
              </a:rPr>
              <a:t>Increase urinary output by inhibiting the reabsorption of water</a:t>
            </a:r>
            <a:r>
              <a:rPr lang="en-US" sz="2400" dirty="0" smtClean="0">
                <a:solidFill>
                  <a:schemeClr val="tx2"/>
                </a:solidFill>
              </a:rPr>
              <a:t> </a:t>
            </a:r>
          </a:p>
          <a:p>
            <a:pPr marL="0" indent="0" eaLnBrk="1" hangingPunct="1"/>
            <a:r>
              <a:rPr lang="en-US" sz="2400" dirty="0" smtClean="0">
                <a:solidFill>
                  <a:schemeClr val="tx2"/>
                </a:solidFill>
              </a:rPr>
              <a:t>What effect do they have on the production of urine? </a:t>
            </a:r>
            <a:r>
              <a:rPr lang="en-US" sz="2400" b="1" u="sng" dirty="0" smtClean="0">
                <a:solidFill>
                  <a:srgbClr val="FF0000"/>
                </a:solidFill>
              </a:rPr>
              <a:t>*</a:t>
            </a:r>
            <a:r>
              <a:rPr lang="en-US" sz="2400" u="sng" dirty="0" smtClean="0">
                <a:solidFill>
                  <a:srgbClr val="F7FC1A"/>
                </a:solidFill>
              </a:rPr>
              <a:t>Increases urine production</a:t>
            </a:r>
            <a:r>
              <a:rPr lang="en-US" sz="2400" dirty="0" smtClean="0">
                <a:solidFill>
                  <a:schemeClr val="tx2"/>
                </a:solidFill>
              </a:rPr>
              <a:t> </a:t>
            </a:r>
          </a:p>
          <a:p>
            <a:pPr marL="0" indent="0" eaLnBrk="1" hangingPunct="1"/>
            <a:r>
              <a:rPr lang="en-US" sz="2400" dirty="0" smtClean="0">
                <a:solidFill>
                  <a:schemeClr val="tx2"/>
                </a:solidFill>
              </a:rPr>
              <a:t>Give examples of </a:t>
            </a:r>
            <a:r>
              <a:rPr lang="en-US" sz="2400" dirty="0" smtClean="0">
                <a:solidFill>
                  <a:srgbClr val="F7FC1A"/>
                </a:solidFill>
              </a:rPr>
              <a:t>substances that have diuretic effects.</a:t>
            </a:r>
          </a:p>
          <a:p>
            <a:pPr marL="0" indent="0" eaLnBrk="1" hangingPunct="1">
              <a:buFont typeface="Wingdings 2" pitchFamily="18" charset="2"/>
              <a:buNone/>
            </a:pPr>
            <a:r>
              <a:rPr lang="en-US" sz="2400" u="sng" dirty="0" smtClean="0">
                <a:solidFill>
                  <a:srgbClr val="F7FC1A"/>
                </a:solidFill>
              </a:rPr>
              <a:t>Caffeine, alcohol, diuretic medications</a:t>
            </a:r>
          </a:p>
          <a:p>
            <a:pPr marL="0" indent="0" eaLnBrk="1" hangingPunct="1">
              <a:buFont typeface="Wingdings 2" pitchFamily="18" charset="2"/>
              <a:buNone/>
            </a:pPr>
            <a:r>
              <a:rPr lang="en-US" sz="2400" b="1" u="sng" dirty="0" smtClean="0">
                <a:solidFill>
                  <a:srgbClr val="FF0000"/>
                </a:solidFill>
              </a:rPr>
              <a:t>*</a:t>
            </a:r>
            <a:r>
              <a:rPr lang="en-US" sz="2400" u="sng" dirty="0" smtClean="0">
                <a:solidFill>
                  <a:srgbClr val="F7FC1A"/>
                </a:solidFill>
              </a:rPr>
              <a:t>May be used to treat hypertension, congestive heart failure, etc.</a:t>
            </a:r>
            <a:r>
              <a:rPr lang="en-US" sz="2400" dirty="0" smtClean="0">
                <a:solidFill>
                  <a:schemeClr val="tx2"/>
                </a:solidFill>
              </a:rPr>
              <a:t> </a:t>
            </a:r>
          </a:p>
          <a:p>
            <a:pPr marL="0" indent="0" eaLnBrk="1" hangingPunct="1">
              <a:buFont typeface="Wingdings 2" pitchFamily="18" charset="2"/>
              <a:buNone/>
            </a:pPr>
            <a:r>
              <a:rPr lang="en-US" sz="2400" dirty="0" smtClean="0"/>
              <a:t>       </a:t>
            </a:r>
          </a:p>
        </p:txBody>
      </p:sp>
      <p:sp>
        <p:nvSpPr>
          <p:cNvPr id="4" name="Footer Placeholder 3"/>
          <p:cNvSpPr>
            <a:spLocks noGrp="1"/>
          </p:cNvSpPr>
          <p:nvPr>
            <p:ph type="ftr" sz="quarter" idx="11"/>
          </p:nvPr>
        </p:nvSpPr>
        <p:spPr>
          <a:xfrm>
            <a:off x="1295400" y="6400800"/>
            <a:ext cx="6705600" cy="274638"/>
          </a:xfrm>
        </p:spPr>
        <p:txBody>
          <a:bodyPr/>
          <a:lstStyle/>
          <a:p>
            <a:pPr algn="ctr">
              <a:defRPr/>
            </a:pPr>
            <a:r>
              <a:rPr lang="en-US"/>
              <a:t>4.02 Understand the functions and disorders of the urinary system</a:t>
            </a:r>
          </a:p>
        </p:txBody>
      </p:sp>
      <p:pic>
        <p:nvPicPr>
          <p:cNvPr id="30724" name="Picture 10" descr="C:\Users\jthompson\AppData\Local\Microsoft\Windows\Temporary Internet Files\Content.IE5\43Y2XETB\MP900402519[1].jpg"/>
          <p:cNvPicPr>
            <a:picLocks noChangeAspect="1" noChangeArrowheads="1"/>
          </p:cNvPicPr>
          <p:nvPr/>
        </p:nvPicPr>
        <p:blipFill>
          <a:blip r:embed="rId2"/>
          <a:srcRect/>
          <a:stretch>
            <a:fillRect/>
          </a:stretch>
        </p:blipFill>
        <p:spPr bwMode="auto">
          <a:xfrm>
            <a:off x="4648200" y="4648200"/>
            <a:ext cx="1333500" cy="1636713"/>
          </a:xfrm>
          <a:prstGeom prst="rect">
            <a:avLst/>
          </a:prstGeom>
          <a:noFill/>
          <a:ln w="9525">
            <a:noFill/>
            <a:miter lim="800000"/>
            <a:headEnd/>
            <a:tailEnd/>
          </a:ln>
        </p:spPr>
      </p:pic>
      <p:pic>
        <p:nvPicPr>
          <p:cNvPr id="30725" name="Picture 3" descr="C:\Users\LynnS\AppData\Local\Microsoft\Windows\Temporary Internet Files\Content.IE5\RU22CPTR\MP900448673[1].jpg"/>
          <p:cNvPicPr>
            <a:picLocks noChangeAspect="1" noChangeArrowheads="1"/>
          </p:cNvPicPr>
          <p:nvPr/>
        </p:nvPicPr>
        <p:blipFill>
          <a:blip r:embed="rId3"/>
          <a:srcRect/>
          <a:stretch>
            <a:fillRect/>
          </a:stretch>
        </p:blipFill>
        <p:spPr bwMode="auto">
          <a:xfrm rot="-2762861">
            <a:off x="6034881" y="4709319"/>
            <a:ext cx="1150938" cy="1485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1F3550B-5807-49D6-8FF5-EC853E3486C6}" type="slidenum">
              <a:rPr lang="en-US"/>
              <a:pPr>
                <a:defRPr/>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3550" y="516811"/>
            <a:ext cx="8229600" cy="810072"/>
          </a:xfrm>
        </p:spPr>
        <p:txBody>
          <a:bodyPr>
            <a:normAutofit fontScale="90000"/>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a:xfrm>
            <a:off x="304800" y="1371600"/>
            <a:ext cx="8382000" cy="5059363"/>
          </a:xfrm>
        </p:spPr>
        <p:txBody>
          <a:bodyPr>
            <a:normAutofit/>
          </a:bodyPr>
          <a:lstStyle/>
          <a:p>
            <a:pPr marL="0" indent="0" eaLnBrk="1" hangingPunct="1">
              <a:buFont typeface="Wingdings 2" pitchFamily="18" charset="2"/>
              <a:buNone/>
              <a:defRPr/>
            </a:pPr>
            <a:r>
              <a:rPr lang="en-US" sz="2400" b="1" dirty="0" smtClean="0">
                <a:effectLst>
                  <a:outerShdw blurRad="38100" dist="38100" dir="2700000" algn="tl">
                    <a:srgbClr val="000000"/>
                  </a:outerShdw>
                </a:effectLst>
              </a:rPr>
              <a:t>Fluid and electrolyte balance</a:t>
            </a:r>
          </a:p>
          <a:p>
            <a:pPr marL="0" indent="0" eaLnBrk="1" hangingPunct="1">
              <a:buFont typeface="Wingdings 2" pitchFamily="18" charset="2"/>
              <a:buNone/>
              <a:defRPr/>
            </a:pPr>
            <a:r>
              <a:rPr lang="en-US" sz="2400" b="1" dirty="0" smtClean="0">
                <a:effectLst>
                  <a:outerShdw blurRad="38100" dist="38100" dir="2700000" algn="tl">
                    <a:srgbClr val="000000"/>
                  </a:outerShdw>
                </a:effectLst>
              </a:rPr>
              <a:t>Chemical control</a:t>
            </a:r>
          </a:p>
          <a:p>
            <a:pPr marL="0" indent="0" eaLnBrk="1" hangingPunct="1">
              <a:buFont typeface="Wingdings 2" pitchFamily="18" charset="2"/>
              <a:buNone/>
              <a:defRPr/>
            </a:pPr>
            <a:r>
              <a:rPr lang="en-US" sz="2400" b="1" u="sng" dirty="0" smtClean="0">
                <a:solidFill>
                  <a:srgbClr val="E8B7B7"/>
                </a:solidFill>
                <a:effectLst>
                  <a:outerShdw blurRad="38100" dist="38100" dir="2700000" algn="tl">
                    <a:srgbClr val="000000"/>
                  </a:outerShdw>
                </a:effectLst>
              </a:rPr>
              <a:t>Aldosterone</a:t>
            </a:r>
          </a:p>
          <a:p>
            <a:pPr marL="0" indent="0" eaLnBrk="1" hangingPunct="1">
              <a:defRPr/>
            </a:pPr>
            <a:r>
              <a:rPr lang="en-US" sz="2400" dirty="0" smtClean="0"/>
              <a:t>Where does it come from? </a:t>
            </a:r>
            <a:r>
              <a:rPr lang="en-US" sz="2400" u="sng" dirty="0" smtClean="0"/>
              <a:t>Adrenal cortex</a:t>
            </a:r>
          </a:p>
          <a:p>
            <a:pPr marL="0" indent="0" eaLnBrk="1" hangingPunct="1">
              <a:defRPr/>
            </a:pPr>
            <a:r>
              <a:rPr lang="en-US" sz="2400" dirty="0" smtClean="0"/>
              <a:t>What does it do? </a:t>
            </a:r>
            <a:r>
              <a:rPr lang="en-US" sz="2400" u="sng" dirty="0" smtClean="0"/>
              <a:t>Promotes excretion of potassium and hydrogen and the reabsorption of sodium</a:t>
            </a:r>
            <a:r>
              <a:rPr lang="en-US" sz="2400" dirty="0" smtClean="0"/>
              <a:t>.</a:t>
            </a:r>
          </a:p>
          <a:p>
            <a:pPr marL="0" indent="0" eaLnBrk="1" hangingPunct="1">
              <a:buFont typeface="Wingdings 2" pitchFamily="18" charset="2"/>
              <a:buNone/>
              <a:defRPr/>
            </a:pPr>
            <a:endParaRPr lang="en-US" sz="2400" dirty="0" smtClean="0"/>
          </a:p>
          <a:p>
            <a:pPr marL="0" indent="0" eaLnBrk="1" hangingPunct="1">
              <a:defRPr/>
            </a:pPr>
            <a:r>
              <a:rPr lang="en-US" sz="2400" dirty="0" smtClean="0"/>
              <a:t>Aldosterone release is the result of the </a:t>
            </a:r>
            <a:r>
              <a:rPr lang="en-US" sz="2400" u="sng" dirty="0" smtClean="0"/>
              <a:t>renin-angiotensin system.</a:t>
            </a:r>
            <a:r>
              <a:rPr lang="en-US" sz="2400" dirty="0" smtClean="0"/>
              <a:t>  What does this mean?</a:t>
            </a:r>
          </a:p>
          <a:p>
            <a:pPr marL="0" indent="0" eaLnBrk="1" hangingPunct="1">
              <a:buFont typeface="Wingdings 2" pitchFamily="18" charset="2"/>
              <a:buNone/>
              <a:defRPr/>
            </a:pPr>
            <a:r>
              <a:rPr lang="en-US" sz="2400" u="sng" dirty="0" smtClean="0"/>
              <a:t>These hormones work together to regulate blood pressure and water balance. A patient may be given a Renin type blood pressure medicine to help control hypertension</a:t>
            </a:r>
          </a:p>
          <a:p>
            <a:pPr marL="0" indent="0" eaLnBrk="1" hangingPunct="1">
              <a:defRPr/>
            </a:pPr>
            <a:endParaRPr lang="en-US" sz="2400" dirty="0" smtClean="0"/>
          </a:p>
          <a:p>
            <a:pPr marL="0" indent="0" eaLnBrk="1" hangingPunct="1">
              <a:defRPr/>
            </a:pPr>
            <a:endParaRPr lang="en-US" sz="2400" dirty="0" smtClean="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sp>
        <p:nvSpPr>
          <p:cNvPr id="2" name="Slide Number Placeholder 1"/>
          <p:cNvSpPr>
            <a:spLocks noGrp="1"/>
          </p:cNvSpPr>
          <p:nvPr>
            <p:ph type="sldNum" sz="quarter" idx="12"/>
          </p:nvPr>
        </p:nvSpPr>
        <p:spPr/>
        <p:txBody>
          <a:bodyPr/>
          <a:lstStyle/>
          <a:p>
            <a:pPr>
              <a:defRPr/>
            </a:pPr>
            <a:fld id="{C732BD95-8CFA-4EA6-B4E5-CAADF8CF12EC}" type="slidenum">
              <a:rPr lang="en-US"/>
              <a:pPr>
                <a:defRPr/>
              </a:pPr>
              <a:t>17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p:txBody>
          <a:bodyPr>
            <a:normAutofit/>
          </a:bodyPr>
          <a:lstStyle/>
          <a:p>
            <a:pPr marL="0" indent="0" eaLnBrk="1" fontAlgn="auto" hangingPunct="1">
              <a:spcBef>
                <a:spcPts val="0"/>
              </a:spcBef>
              <a:spcAft>
                <a:spcPts val="0"/>
              </a:spcAft>
              <a:buFont typeface="Wingdings 2"/>
              <a:buNone/>
              <a:defRPr/>
            </a:pPr>
            <a:r>
              <a:rPr lang="en-US" b="1" dirty="0" smtClean="0">
                <a:solidFill>
                  <a:schemeClr val="tx2"/>
                </a:solidFill>
                <a:effectLst>
                  <a:outerShdw blurRad="38100" dist="38100" dir="2700000" algn="tl">
                    <a:srgbClr val="000000">
                      <a:alpha val="43137"/>
                    </a:srgbClr>
                  </a:outerShdw>
                </a:effectLst>
              </a:rPr>
              <a:t>Fluid and electrolyte balance</a:t>
            </a:r>
          </a:p>
          <a:p>
            <a:pPr eaLnBrk="1" fontAlgn="auto" hangingPunct="1">
              <a:spcBef>
                <a:spcPts val="0"/>
              </a:spcBef>
              <a:spcAft>
                <a:spcPts val="0"/>
              </a:spcAft>
              <a:buFont typeface="Wingdings 2"/>
              <a:buChar char=""/>
              <a:defRPr/>
            </a:pPr>
            <a:endParaRPr lang="en-US" sz="4000" dirty="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pic>
        <p:nvPicPr>
          <p:cNvPr id="32772" name="Picture 2" descr="12-45"/>
          <p:cNvPicPr>
            <a:picLocks noChangeAspect="1" noChangeArrowheads="1"/>
          </p:cNvPicPr>
          <p:nvPr/>
        </p:nvPicPr>
        <p:blipFill>
          <a:blip r:embed="rId2"/>
          <a:srcRect/>
          <a:stretch>
            <a:fillRect/>
          </a:stretch>
        </p:blipFill>
        <p:spPr bwMode="auto">
          <a:xfrm>
            <a:off x="1676400" y="2495550"/>
            <a:ext cx="6032500" cy="2895600"/>
          </a:xfrm>
          <a:prstGeom prst="rect">
            <a:avLst/>
          </a:prstGeom>
          <a:noFill/>
          <a:ln w="9525">
            <a:noFill/>
            <a:miter lim="800000"/>
            <a:headEnd/>
            <a:tailEnd/>
          </a:ln>
        </p:spPr>
      </p:pic>
      <p:sp>
        <p:nvSpPr>
          <p:cNvPr id="2" name="TextBox 1"/>
          <p:cNvSpPr txBox="1"/>
          <p:nvPr/>
        </p:nvSpPr>
        <p:spPr>
          <a:xfrm>
            <a:off x="1089025" y="5527675"/>
            <a:ext cx="7207250" cy="461963"/>
          </a:xfrm>
          <a:prstGeom prst="rect">
            <a:avLst/>
          </a:prstGeom>
          <a:noFill/>
        </p:spPr>
        <p:txBody>
          <a:bodyPr wrap="none">
            <a:spAutoFit/>
          </a:bodyPr>
          <a:lstStyle/>
          <a:p>
            <a:pPr eaLnBrk="0" hangingPunct="0">
              <a:defRPr/>
            </a:pPr>
            <a:r>
              <a:rPr lang="en-US" sz="2400" dirty="0">
                <a:solidFill>
                  <a:schemeClr val="accent3">
                    <a:lumMod val="60000"/>
                    <a:lumOff val="40000"/>
                  </a:schemeClr>
                </a:solidFill>
                <a:effectLst>
                  <a:outerShdw blurRad="38100" dist="38100" dir="2700000" algn="tl">
                    <a:srgbClr val="000000">
                      <a:alpha val="43137"/>
                    </a:srgbClr>
                  </a:outerShdw>
                </a:effectLst>
                <a:cs typeface="+mn-cs"/>
              </a:rPr>
              <a:t>What effect does this cycle have on your blood pressure?</a:t>
            </a:r>
          </a:p>
        </p:txBody>
      </p:sp>
      <p:sp>
        <p:nvSpPr>
          <p:cNvPr id="3" name="Slide Number Placeholder 2"/>
          <p:cNvSpPr>
            <a:spLocks noGrp="1"/>
          </p:cNvSpPr>
          <p:nvPr>
            <p:ph type="sldNum" sz="quarter" idx="12"/>
          </p:nvPr>
        </p:nvSpPr>
        <p:spPr/>
        <p:txBody>
          <a:bodyPr/>
          <a:lstStyle/>
          <a:p>
            <a:pPr>
              <a:defRPr/>
            </a:pPr>
            <a:fld id="{ED542B0A-7EF9-45B2-A1F1-04F2098FBAF2}" type="slidenum">
              <a:rPr lang="en-US"/>
              <a:pPr>
                <a:defRPr/>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4099" name="Rectangle 3"/>
          <p:cNvSpPr>
            <a:spLocks noGrp="1" noChangeArrowheads="1"/>
          </p:cNvSpPr>
          <p:nvPr>
            <p:ph idx="1"/>
          </p:nvPr>
        </p:nvSpPr>
        <p:spPr>
          <a:xfrm>
            <a:off x="457200" y="1646238"/>
            <a:ext cx="6172200" cy="4525962"/>
          </a:xfrm>
        </p:spPr>
        <p:txBody>
          <a:bodyPr>
            <a:normAutofit lnSpcReduction="10000"/>
          </a:bodyPr>
          <a:lstStyle/>
          <a:p>
            <a:pPr marL="0" indent="0" eaLnBrk="1" hangingPunct="1">
              <a:buFont typeface="Wingdings 2" pitchFamily="18" charset="2"/>
              <a:buNone/>
              <a:defRPr/>
            </a:pPr>
            <a:r>
              <a:rPr lang="en-US" b="1" dirty="0" smtClean="0">
                <a:solidFill>
                  <a:schemeClr val="tx2"/>
                </a:solidFill>
                <a:effectLst>
                  <a:outerShdw blurRad="38100" dist="38100" dir="2700000" algn="tl">
                    <a:srgbClr val="000000"/>
                  </a:outerShdw>
                </a:effectLst>
              </a:rPr>
              <a:t>Fluid and electrolyte balance</a:t>
            </a:r>
          </a:p>
          <a:p>
            <a:pPr marL="0" indent="0" eaLnBrk="1" hangingPunct="1">
              <a:buFont typeface="Wingdings 2" pitchFamily="18" charset="2"/>
              <a:buNone/>
              <a:defRPr/>
            </a:pPr>
            <a:endParaRPr lang="en-US" b="1" dirty="0" smtClean="0">
              <a:solidFill>
                <a:schemeClr val="tx2"/>
              </a:solidFill>
              <a:effectLst>
                <a:outerShdw blurRad="38100" dist="38100" dir="2700000" algn="tl">
                  <a:srgbClr val="000000"/>
                </a:outerShdw>
              </a:effectLst>
            </a:endParaRPr>
          </a:p>
          <a:p>
            <a:pPr marL="0" indent="0" eaLnBrk="1" hangingPunct="1">
              <a:buFont typeface="Wingdings 2" pitchFamily="18" charset="2"/>
              <a:buNone/>
              <a:defRPr/>
            </a:pPr>
            <a:r>
              <a:rPr lang="en-US" b="1" dirty="0" smtClean="0">
                <a:solidFill>
                  <a:schemeClr val="tx2"/>
                </a:solidFill>
                <a:effectLst>
                  <a:outerShdw blurRad="38100" dist="38100" dir="2700000" algn="tl">
                    <a:srgbClr val="000000"/>
                  </a:outerShdw>
                </a:effectLst>
              </a:rPr>
              <a:t>Nervous control</a:t>
            </a:r>
          </a:p>
          <a:p>
            <a:pPr marL="0" indent="0" eaLnBrk="1" hangingPunct="1">
              <a:defRPr/>
            </a:pPr>
            <a:r>
              <a:rPr lang="en-US" sz="2800" dirty="0" smtClean="0">
                <a:solidFill>
                  <a:schemeClr val="tx2"/>
                </a:solidFill>
              </a:rPr>
              <a:t>How does the nervous system control urinary secretions? Direct impulses to the blood vessels that lead to the kidneys.</a:t>
            </a:r>
          </a:p>
          <a:p>
            <a:pPr marL="0" indent="0" eaLnBrk="1" hangingPunct="1">
              <a:defRPr/>
            </a:pPr>
            <a:r>
              <a:rPr lang="en-US" sz="2800" dirty="0" smtClean="0">
                <a:solidFill>
                  <a:schemeClr val="tx2"/>
                </a:solidFill>
              </a:rPr>
              <a:t>What other systems are involved in the production and excretion of urine?</a:t>
            </a:r>
          </a:p>
          <a:p>
            <a:pPr marL="0" indent="0" eaLnBrk="1" hangingPunct="1">
              <a:buFont typeface="Wingdings 2" pitchFamily="18" charset="2"/>
              <a:buNone/>
              <a:defRPr/>
            </a:pPr>
            <a:endParaRPr lang="en-US" b="1" dirty="0" smtClean="0"/>
          </a:p>
          <a:p>
            <a:pPr marL="0" indent="0" eaLnBrk="1" hangingPunct="1">
              <a:defRPr/>
            </a:pPr>
            <a:endParaRPr lang="en-US" sz="4000" dirty="0" smtClean="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pic>
        <p:nvPicPr>
          <p:cNvPr id="33796" name="Picture 2" descr="C:\Users\jthompson\AppData\Local\Microsoft\Windows\Temporary Internet Files\Content.IE5\QCA9WR4M\MC900438737[3].jpg"/>
          <p:cNvPicPr>
            <a:picLocks noChangeAspect="1" noChangeArrowheads="1"/>
          </p:cNvPicPr>
          <p:nvPr/>
        </p:nvPicPr>
        <p:blipFill>
          <a:blip r:embed="rId2"/>
          <a:srcRect/>
          <a:stretch>
            <a:fillRect/>
          </a:stretch>
        </p:blipFill>
        <p:spPr bwMode="auto">
          <a:xfrm>
            <a:off x="6686550" y="3556000"/>
            <a:ext cx="1847850" cy="2463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EB045F2-9140-461C-A164-6FD3C5CF2DA2}" type="slidenum">
              <a:rPr lang="en-US"/>
              <a:pPr>
                <a:defRPr/>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Autofit/>
          </a:bodyPr>
          <a:lstStyle/>
          <a:p>
            <a:pPr marL="54864" algn="ctr" eaLnBrk="1" fontAlgn="auto" hangingPunct="1">
              <a:spcAft>
                <a:spcPts val="0"/>
              </a:spcAft>
              <a:defRPr/>
            </a:pPr>
            <a:r>
              <a:rPr lang="en-US" sz="3200" b="1" dirty="0" smtClean="0">
                <a:solidFill>
                  <a:schemeClr val="tx2">
                    <a:tint val="100000"/>
                    <a:shade val="90000"/>
                    <a:satMod val="250000"/>
                    <a:alpha val="100000"/>
                  </a:schemeClr>
                </a:solidFill>
              </a:rPr>
              <a:t>4.02 Understand the functions and disorders of the urinary system</a:t>
            </a:r>
            <a:endParaRPr lang="en-US" sz="3200" b="1"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eaLnBrk="1" fontAlgn="auto" hangingPunct="1">
              <a:spcBef>
                <a:spcPts val="0"/>
              </a:spcBef>
              <a:spcAft>
                <a:spcPts val="0"/>
              </a:spcAft>
              <a:buFont typeface="Wingdings 2"/>
              <a:buChar char=""/>
              <a:defRPr/>
            </a:pPr>
            <a:endParaRPr lang="en-US" sz="2400" i="1" dirty="0" smtClean="0"/>
          </a:p>
          <a:p>
            <a:pPr marL="0" indent="0" eaLnBrk="1" fontAlgn="auto" hangingPunct="1">
              <a:spcBef>
                <a:spcPts val="0"/>
              </a:spcBef>
              <a:spcAft>
                <a:spcPts val="0"/>
              </a:spcAft>
              <a:buFont typeface="Wingdings 2"/>
              <a:buNone/>
              <a:defRPr/>
            </a:pPr>
            <a:r>
              <a:rPr lang="en-US" sz="2800" b="1" u="sng" dirty="0" smtClean="0"/>
              <a:t>Essential Questions</a:t>
            </a:r>
          </a:p>
          <a:p>
            <a:pPr eaLnBrk="1" fontAlgn="auto" hangingPunct="1">
              <a:lnSpc>
                <a:spcPct val="150000"/>
              </a:lnSpc>
              <a:spcBef>
                <a:spcPts val="0"/>
              </a:spcBef>
              <a:spcAft>
                <a:spcPts val="0"/>
              </a:spcAft>
              <a:buFont typeface="Wingdings 2"/>
              <a:buChar char=""/>
              <a:defRPr/>
            </a:pPr>
            <a:r>
              <a:rPr lang="en-US" sz="2800" i="1" dirty="0" smtClean="0"/>
              <a:t>What are the functions of the urinary system?</a:t>
            </a:r>
            <a:endParaRPr lang="en-US" sz="2800" dirty="0" smtClean="0"/>
          </a:p>
          <a:p>
            <a:pPr eaLnBrk="1" fontAlgn="auto" hangingPunct="1">
              <a:lnSpc>
                <a:spcPct val="150000"/>
              </a:lnSpc>
              <a:spcBef>
                <a:spcPts val="0"/>
              </a:spcBef>
              <a:spcAft>
                <a:spcPts val="0"/>
              </a:spcAft>
              <a:buFont typeface="Wingdings 2"/>
              <a:buChar char=""/>
              <a:defRPr/>
            </a:pPr>
            <a:r>
              <a:rPr lang="en-US" sz="2800" i="1" dirty="0" smtClean="0"/>
              <a:t>What are some disorders of the urinary system?</a:t>
            </a:r>
            <a:endParaRPr lang="en-US" sz="2800" dirty="0" smtClean="0"/>
          </a:p>
          <a:p>
            <a:pPr eaLnBrk="1" fontAlgn="auto" hangingPunct="1">
              <a:lnSpc>
                <a:spcPct val="150000"/>
              </a:lnSpc>
              <a:spcBef>
                <a:spcPts val="0"/>
              </a:spcBef>
              <a:spcAft>
                <a:spcPts val="0"/>
              </a:spcAft>
              <a:buFont typeface="Wingdings 2"/>
              <a:buChar char=""/>
              <a:defRPr/>
            </a:pPr>
            <a:r>
              <a:rPr lang="en-US" sz="2800" i="1" dirty="0" smtClean="0"/>
              <a:t>How are disorders of the urinary system treated?</a:t>
            </a:r>
            <a:endParaRPr lang="en-US" sz="2800" dirty="0" smtClean="0"/>
          </a:p>
          <a:p>
            <a:pPr eaLnBrk="1" fontAlgn="auto" hangingPunct="1">
              <a:lnSpc>
                <a:spcPct val="150000"/>
              </a:lnSpc>
              <a:spcBef>
                <a:spcPts val="0"/>
              </a:spcBef>
              <a:spcAft>
                <a:spcPts val="0"/>
              </a:spcAft>
              <a:buFont typeface="Wingdings 2"/>
              <a:buChar char=""/>
              <a:defRPr/>
            </a:pPr>
            <a:r>
              <a:rPr lang="en-US" sz="2800" i="1" dirty="0" smtClean="0"/>
              <a:t>How do you relate the body’s hormone control to the urinary system?</a:t>
            </a:r>
            <a:endParaRPr lang="en-US" sz="2800" dirty="0"/>
          </a:p>
        </p:txBody>
      </p:sp>
      <p:sp>
        <p:nvSpPr>
          <p:cNvPr id="4" name="Footer Placeholder 3"/>
          <p:cNvSpPr>
            <a:spLocks noGrp="1"/>
          </p:cNvSpPr>
          <p:nvPr>
            <p:ph type="ftr" sz="quarter" idx="11"/>
          </p:nvPr>
        </p:nvSpPr>
        <p:spPr>
          <a:xfrm>
            <a:off x="0" y="6400800"/>
            <a:ext cx="9144000" cy="274638"/>
          </a:xfrm>
        </p:spPr>
        <p:txBody>
          <a:bodyPr/>
          <a:lstStyle/>
          <a:p>
            <a:pPr algn="ctr">
              <a:defRPr/>
            </a:pPr>
            <a:r>
              <a:rPr lang="en-US"/>
              <a:t>4.02 Understand the functions and disorders of the urinary system</a:t>
            </a:r>
          </a:p>
        </p:txBody>
      </p:sp>
      <p:sp>
        <p:nvSpPr>
          <p:cNvPr id="5" name="Slide Number Placeholder 4"/>
          <p:cNvSpPr>
            <a:spLocks noGrp="1"/>
          </p:cNvSpPr>
          <p:nvPr>
            <p:ph type="sldNum" sz="quarter" idx="12"/>
          </p:nvPr>
        </p:nvSpPr>
        <p:spPr/>
        <p:txBody>
          <a:bodyPr/>
          <a:lstStyle/>
          <a:p>
            <a:pPr>
              <a:defRPr/>
            </a:pPr>
            <a:fld id="{B20A6B60-4D2C-43BE-A450-C52DFEEBF40B}" type="slidenum">
              <a:rPr lang="en-US"/>
              <a:pPr>
                <a:defRPr/>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34818" name="Content Placeholder 2"/>
          <p:cNvSpPr>
            <a:spLocks noGrp="1"/>
          </p:cNvSpPr>
          <p:nvPr>
            <p:ph idx="1"/>
          </p:nvPr>
        </p:nvSpPr>
        <p:spPr/>
        <p:txBody>
          <a:bodyPr/>
          <a:lstStyle/>
          <a:p>
            <a:pPr eaLnBrk="1" hangingPunct="1"/>
            <a:r>
              <a:rPr lang="en-US" sz="2800" smtClean="0"/>
              <a:t>What do you predict will happen to blood pressure when the blood volume </a:t>
            </a:r>
            <a:r>
              <a:rPr lang="en-US" sz="2800" i="1" smtClean="0"/>
              <a:t>increases</a:t>
            </a:r>
            <a:r>
              <a:rPr lang="en-US" sz="2800" smtClean="0"/>
              <a:t>?</a:t>
            </a:r>
          </a:p>
          <a:p>
            <a:pPr eaLnBrk="1" hangingPunct="1"/>
            <a:endParaRPr lang="en-US" smtClean="0"/>
          </a:p>
          <a:p>
            <a:pPr eaLnBrk="1" hangingPunct="1"/>
            <a:r>
              <a:rPr lang="en-US" sz="2800" smtClean="0"/>
              <a:t>What if blood</a:t>
            </a:r>
          </a:p>
          <a:p>
            <a:pPr eaLnBrk="1" hangingPunct="1">
              <a:buFont typeface="Wingdings 2" pitchFamily="18" charset="2"/>
              <a:buNone/>
            </a:pPr>
            <a:r>
              <a:rPr lang="en-US" sz="2800" smtClean="0"/>
              <a:t>   volume </a:t>
            </a:r>
            <a:r>
              <a:rPr lang="en-US" sz="2800" i="1" smtClean="0"/>
              <a:t>decreases</a:t>
            </a:r>
            <a:r>
              <a:rPr lang="en-US" sz="2800" smtClean="0"/>
              <a:t>?</a:t>
            </a:r>
            <a:endParaRPr lang="en-US"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pic>
        <p:nvPicPr>
          <p:cNvPr id="34820" name="Picture 3" descr="C:\Users\LynnS\AppData\Local\Microsoft\Windows\Temporary Internet Files\Content.IE5\RU22CPTR\MP900423013[1].jpg"/>
          <p:cNvPicPr>
            <a:picLocks noChangeAspect="1" noChangeArrowheads="1"/>
          </p:cNvPicPr>
          <p:nvPr/>
        </p:nvPicPr>
        <p:blipFill>
          <a:blip r:embed="rId2"/>
          <a:srcRect/>
          <a:stretch>
            <a:fillRect/>
          </a:stretch>
        </p:blipFill>
        <p:spPr bwMode="auto">
          <a:xfrm>
            <a:off x="4572000" y="2743200"/>
            <a:ext cx="3124200" cy="3124200"/>
          </a:xfrm>
          <a:prstGeom prst="rect">
            <a:avLst/>
          </a:prstGeom>
          <a:noFill/>
          <a:ln w="9525">
            <a:noFill/>
            <a:miter lim="800000"/>
            <a:headEnd/>
            <a:tailEnd/>
          </a:ln>
        </p:spPr>
      </p:pic>
      <p:sp>
        <p:nvSpPr>
          <p:cNvPr id="5" name="TextBox 4"/>
          <p:cNvSpPr txBox="1"/>
          <p:nvPr/>
        </p:nvSpPr>
        <p:spPr>
          <a:xfrm rot="21001094">
            <a:off x="712788" y="671513"/>
            <a:ext cx="2344737" cy="646112"/>
          </a:xfrm>
          <a:prstGeom prst="rect">
            <a:avLst/>
          </a:prstGeom>
          <a:noFill/>
        </p:spPr>
        <p:txBody>
          <a:bodyPr>
            <a:spAutoFit/>
          </a:bodyPr>
          <a:lstStyle/>
          <a:p>
            <a:pPr algn="ctr" eaLnBrk="0" hangingPunct="0">
              <a:defRPr/>
            </a:pPr>
            <a:r>
              <a:rPr lang="en-US" sz="3600" dirty="0">
                <a:solidFill>
                  <a:schemeClr val="accent6">
                    <a:lumMod val="75000"/>
                  </a:schemeClr>
                </a:solidFill>
                <a:effectLst>
                  <a:outerShdw blurRad="38100" dist="38100" dir="2700000" algn="tl">
                    <a:srgbClr val="000000">
                      <a:alpha val="43137"/>
                    </a:srgbClr>
                  </a:outerShdw>
                </a:effectLst>
                <a:latin typeface="Snap ITC" pitchFamily="82" charset="0"/>
                <a:cs typeface="+mn-cs"/>
              </a:rPr>
              <a:t>review</a:t>
            </a:r>
          </a:p>
        </p:txBody>
      </p:sp>
      <p:sp>
        <p:nvSpPr>
          <p:cNvPr id="6" name="Slide Number Placeholder 5"/>
          <p:cNvSpPr>
            <a:spLocks noGrp="1"/>
          </p:cNvSpPr>
          <p:nvPr>
            <p:ph type="sldNum" sz="quarter" idx="12"/>
          </p:nvPr>
        </p:nvSpPr>
        <p:spPr/>
        <p:txBody>
          <a:bodyPr/>
          <a:lstStyle/>
          <a:p>
            <a:pPr>
              <a:defRPr/>
            </a:pPr>
            <a:fld id="{B3307CEF-CA48-4685-BF1A-4F5EFFEC6206}" type="slidenum">
              <a:rPr lang="en-US"/>
              <a:pPr>
                <a:defRPr/>
              </a:pPr>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762000" y="1752600"/>
            <a:ext cx="7543800" cy="4297363"/>
          </a:xfrm>
        </p:spPr>
        <p:style>
          <a:lnRef idx="1">
            <a:schemeClr val="accent3"/>
          </a:lnRef>
          <a:fillRef idx="2">
            <a:schemeClr val="accent3"/>
          </a:fillRef>
          <a:effectRef idx="1">
            <a:schemeClr val="accent3"/>
          </a:effectRef>
          <a:fontRef idx="minor">
            <a:schemeClr val="dk1"/>
          </a:fontRef>
        </p:style>
        <p:txBody>
          <a:bodyPr>
            <a:normAutofit/>
          </a:bodyPr>
          <a:lstStyle/>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r>
              <a:rPr lang="en-US" sz="2800" i="1" dirty="0" smtClean="0">
                <a:solidFill>
                  <a:srgbClr val="C00000"/>
                </a:solidFill>
              </a:rPr>
              <a:t>If more water is reabsorbed back into the body---what will happen to urine concentration? </a:t>
            </a:r>
          </a:p>
          <a:p>
            <a:pPr eaLnBrk="1" fontAlgn="auto" hangingPunct="1">
              <a:spcBef>
                <a:spcPts val="0"/>
              </a:spcBef>
              <a:spcAft>
                <a:spcPts val="0"/>
              </a:spcAft>
              <a:buFont typeface="Wingdings 2"/>
              <a:buChar char=""/>
              <a:defRPr/>
            </a:pPr>
            <a:r>
              <a:rPr lang="en-US" sz="2800" i="1" dirty="0" smtClean="0">
                <a:solidFill>
                  <a:srgbClr val="C00000"/>
                </a:solidFill>
              </a:rPr>
              <a:t> (more or less concentrated?)</a:t>
            </a:r>
          </a:p>
          <a:p>
            <a:pPr eaLnBrk="1" fontAlgn="auto" hangingPunct="1">
              <a:spcBef>
                <a:spcPts val="0"/>
              </a:spcBef>
              <a:spcAft>
                <a:spcPts val="0"/>
              </a:spcAft>
              <a:buFont typeface="Wingdings 2"/>
              <a:buChar char=""/>
              <a:defRPr/>
            </a:pPr>
            <a:endParaRPr lang="en-US" dirty="0" smtClean="0"/>
          </a:p>
          <a:p>
            <a:pPr eaLnBrk="1" fontAlgn="auto" hangingPunct="1">
              <a:spcBef>
                <a:spcPts val="0"/>
              </a:spcBef>
              <a:spcAft>
                <a:spcPts val="0"/>
              </a:spcAft>
              <a:buFont typeface="Wingdings 2"/>
              <a:buChar char=""/>
              <a:defRPr/>
            </a:pPr>
            <a:endParaRPr lang="en-US" dirty="0"/>
          </a:p>
        </p:txBody>
      </p:sp>
      <p:sp>
        <p:nvSpPr>
          <p:cNvPr id="4" name="Footer Placeholder 3"/>
          <p:cNvSpPr>
            <a:spLocks noGrp="1"/>
          </p:cNvSpPr>
          <p:nvPr>
            <p:ph type="ftr" sz="quarter" idx="11"/>
          </p:nvPr>
        </p:nvSpPr>
        <p:spPr>
          <a:xfrm>
            <a:off x="1828800" y="6400800"/>
            <a:ext cx="5486400" cy="274638"/>
          </a:xfrm>
        </p:spPr>
        <p:txBody>
          <a:bodyPr/>
          <a:lstStyle/>
          <a:p>
            <a:pPr algn="ctr">
              <a:defRPr/>
            </a:pPr>
            <a:r>
              <a:rPr lang="en-US"/>
              <a:t>4.02 Understand the functions and disorders of the urinary system</a:t>
            </a:r>
          </a:p>
        </p:txBody>
      </p:sp>
      <p:pic>
        <p:nvPicPr>
          <p:cNvPr id="35844" name="Picture 2" descr="C:\Users\LynnS\AppData\Local\Microsoft\Windows\Temporary Internet Files\Content.IE5\V8KJN4V5\MC900441428[1].png"/>
          <p:cNvPicPr>
            <a:picLocks noChangeAspect="1" noChangeArrowheads="1"/>
          </p:cNvPicPr>
          <p:nvPr/>
        </p:nvPicPr>
        <p:blipFill>
          <a:blip r:embed="rId2"/>
          <a:srcRect/>
          <a:stretch>
            <a:fillRect/>
          </a:stretch>
        </p:blipFill>
        <p:spPr bwMode="auto">
          <a:xfrm>
            <a:off x="3810000" y="4038600"/>
            <a:ext cx="1905000" cy="1905000"/>
          </a:xfrm>
          <a:prstGeom prst="rect">
            <a:avLst/>
          </a:prstGeom>
          <a:noFill/>
          <a:ln w="9525">
            <a:noFill/>
            <a:miter lim="800000"/>
            <a:headEnd/>
            <a:tailEnd/>
          </a:ln>
        </p:spPr>
      </p:pic>
      <p:sp>
        <p:nvSpPr>
          <p:cNvPr id="6" name="TextBox 5"/>
          <p:cNvSpPr txBox="1"/>
          <p:nvPr/>
        </p:nvSpPr>
        <p:spPr>
          <a:xfrm rot="21001094">
            <a:off x="838200" y="609600"/>
            <a:ext cx="1808163" cy="584200"/>
          </a:xfrm>
          <a:prstGeom prst="rect">
            <a:avLst/>
          </a:prstGeom>
          <a:noFill/>
        </p:spPr>
        <p:txBody>
          <a:bodyPr wrap="none">
            <a:spAutoFit/>
          </a:bodyPr>
          <a:lstStyle/>
          <a:p>
            <a:pPr eaLnBrk="0" hangingPunct="0">
              <a:defRPr/>
            </a:pPr>
            <a:r>
              <a:rPr lang="en-US" sz="3200" dirty="0">
                <a:solidFill>
                  <a:schemeClr val="accent6">
                    <a:lumMod val="75000"/>
                  </a:schemeClr>
                </a:solidFill>
                <a:effectLst>
                  <a:outerShdw blurRad="38100" dist="38100" dir="2700000" algn="tl">
                    <a:srgbClr val="000000">
                      <a:alpha val="43137"/>
                    </a:srgbClr>
                  </a:outerShdw>
                </a:effectLst>
                <a:latin typeface="Snap ITC" pitchFamily="82" charset="0"/>
                <a:cs typeface="+mn-cs"/>
              </a:rPr>
              <a:t>review</a:t>
            </a:r>
          </a:p>
        </p:txBody>
      </p:sp>
      <p:sp>
        <p:nvSpPr>
          <p:cNvPr id="5" name="Slide Number Placeholder 4"/>
          <p:cNvSpPr>
            <a:spLocks noGrp="1"/>
          </p:cNvSpPr>
          <p:nvPr>
            <p:ph type="sldNum" sz="quarter" idx="12"/>
          </p:nvPr>
        </p:nvSpPr>
        <p:spPr/>
        <p:txBody>
          <a:bodyPr/>
          <a:lstStyle/>
          <a:p>
            <a:pPr>
              <a:defRPr/>
            </a:pPr>
            <a:fld id="{16799677-A6E3-4BED-A198-E11B9F29B87E}" type="slidenum">
              <a:rPr lang="en-US"/>
              <a:pPr>
                <a:defRPr/>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3550" y="231426"/>
            <a:ext cx="8229600" cy="751562"/>
          </a:xfrm>
        </p:spPr>
        <p:txBody>
          <a:bodyPr>
            <a:normAutofit fontScale="90000"/>
          </a:bodyPr>
          <a:lstStyle/>
          <a:p>
            <a:pPr marL="54864" eaLnBrk="1" fontAlgn="auto" hangingPunct="1">
              <a:spcAft>
                <a:spcPts val="0"/>
              </a:spcAft>
              <a:defRPr/>
            </a:pPr>
            <a:r>
              <a:rPr lang="en-US" sz="5400" dirty="0" smtClean="0">
                <a:solidFill>
                  <a:schemeClr val="tx2">
                    <a:tint val="100000"/>
                    <a:shade val="90000"/>
                    <a:satMod val="250000"/>
                    <a:alpha val="100000"/>
                  </a:schemeClr>
                </a:solidFill>
              </a:rPr>
              <a:t>  </a:t>
            </a: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a:t>
            </a:r>
            <a:r>
              <a:rPr lang="en-US" sz="3200" b="1" dirty="0" smtClean="0">
                <a:solidFill>
                  <a:srgbClr val="EAEBDE">
                    <a:tint val="100000"/>
                    <a:shade val="90000"/>
                    <a:satMod val="250000"/>
                    <a:alpha val="100000"/>
                  </a:srgbClr>
                </a:solidFill>
              </a:rPr>
              <a:t>system</a:t>
            </a:r>
            <a:endParaRPr lang="en-US" sz="3200" dirty="0">
              <a:solidFill>
                <a:schemeClr val="tx2">
                  <a:tint val="100000"/>
                  <a:shade val="90000"/>
                  <a:satMod val="250000"/>
                  <a:alpha val="100000"/>
                </a:schemeClr>
              </a:solidFill>
            </a:endParaRPr>
          </a:p>
        </p:txBody>
      </p:sp>
      <p:sp>
        <p:nvSpPr>
          <p:cNvPr id="30723" name="Rectangle 3"/>
          <p:cNvSpPr>
            <a:spLocks noGrp="1" noChangeArrowheads="1"/>
          </p:cNvSpPr>
          <p:nvPr>
            <p:ph idx="1"/>
          </p:nvPr>
        </p:nvSpPr>
        <p:spPr>
          <a:xfrm>
            <a:off x="609600" y="990600"/>
            <a:ext cx="7924800" cy="5303838"/>
          </a:xfrm>
        </p:spPr>
        <p:txBody>
          <a:bodyPr>
            <a:normAutofit/>
          </a:bodyPr>
          <a:lstStyle/>
          <a:p>
            <a:pPr marL="0" indent="0" eaLnBrk="1" hangingPunct="1">
              <a:buFont typeface="Wingdings 2" pitchFamily="18" charset="2"/>
              <a:buNone/>
              <a:defRPr/>
            </a:pPr>
            <a:r>
              <a:rPr lang="en-US" sz="2400" b="1" u="sng" dirty="0" smtClean="0">
                <a:solidFill>
                  <a:srgbClr val="E7EACB"/>
                </a:solidFill>
                <a:effectLst>
                  <a:outerShdw blurRad="38100" dist="38100" dir="2700000" algn="tl">
                    <a:srgbClr val="000000"/>
                  </a:outerShdw>
                </a:effectLst>
              </a:rPr>
              <a:t>Elimination of urine</a:t>
            </a:r>
          </a:p>
          <a:p>
            <a:pPr marL="0" indent="0" eaLnBrk="1" hangingPunct="1">
              <a:buFont typeface="Wingdings 2" pitchFamily="18" charset="2"/>
              <a:buNone/>
              <a:defRPr/>
            </a:pPr>
            <a:r>
              <a:rPr lang="en-US" sz="2400" u="sng" dirty="0" smtClean="0">
                <a:effectLst>
                  <a:outerShdw blurRad="38100" dist="38100" dir="2700000" algn="tl">
                    <a:srgbClr val="000000"/>
                  </a:outerShdw>
                </a:effectLst>
              </a:rPr>
              <a:t>What causes the bladder to empty? Bladder fills and urinary meatus relaxes.</a:t>
            </a:r>
          </a:p>
          <a:p>
            <a:pPr marL="0" indent="0" eaLnBrk="1" hangingPunct="1">
              <a:buFont typeface="Wingdings 2" pitchFamily="18" charset="2"/>
              <a:buNone/>
              <a:defRPr/>
            </a:pPr>
            <a:endParaRPr lang="en-US" sz="2400" dirty="0" smtClean="0"/>
          </a:p>
          <a:p>
            <a:pPr marL="0" indent="0" eaLnBrk="1" hangingPunct="1">
              <a:buFont typeface="Wingdings 2" pitchFamily="18" charset="2"/>
              <a:buNone/>
              <a:defRPr/>
            </a:pPr>
            <a:r>
              <a:rPr lang="en-US" sz="2400" dirty="0" smtClean="0"/>
              <a:t>What can prevent urination? Certain disease processes (multiple sclerosis, certain meds, vaginal delivery, </a:t>
            </a:r>
            <a:r>
              <a:rPr lang="en-US" sz="2400" dirty="0" err="1" smtClean="0"/>
              <a:t>etc</a:t>
            </a:r>
            <a:r>
              <a:rPr lang="en-US" sz="2400" dirty="0" smtClean="0"/>
              <a:t>)</a:t>
            </a:r>
          </a:p>
          <a:p>
            <a:pPr marL="0" indent="0" eaLnBrk="1" hangingPunct="1">
              <a:buFont typeface="Wingdings 2" pitchFamily="18" charset="2"/>
              <a:buNone/>
              <a:defRPr/>
            </a:pPr>
            <a:r>
              <a:rPr lang="en-US" sz="2400" dirty="0" smtClean="0"/>
              <a:t>How is urinary retention treated?</a:t>
            </a:r>
          </a:p>
          <a:p>
            <a:pPr marL="0" indent="0" eaLnBrk="1" hangingPunct="1">
              <a:buFont typeface="Wingdings 2" pitchFamily="18" charset="2"/>
              <a:buNone/>
              <a:defRPr/>
            </a:pPr>
            <a:endParaRPr lang="en-US" sz="2800" dirty="0" smtClean="0"/>
          </a:p>
        </p:txBody>
      </p:sp>
      <p:pic>
        <p:nvPicPr>
          <p:cNvPr id="36867" name="Picture 2" descr="12-07A"/>
          <p:cNvPicPr>
            <a:picLocks noChangeAspect="1" noChangeArrowheads="1"/>
          </p:cNvPicPr>
          <p:nvPr/>
        </p:nvPicPr>
        <p:blipFill>
          <a:blip r:embed="rId2"/>
          <a:srcRect/>
          <a:stretch>
            <a:fillRect/>
          </a:stretch>
        </p:blipFill>
        <p:spPr bwMode="auto">
          <a:xfrm>
            <a:off x="2438400" y="4191000"/>
            <a:ext cx="1984375" cy="2428875"/>
          </a:xfrm>
          <a:prstGeom prst="rect">
            <a:avLst/>
          </a:prstGeom>
          <a:noFill/>
          <a:ln w="9525">
            <a:noFill/>
            <a:miter lim="800000"/>
            <a:headEnd/>
            <a:tailEnd/>
          </a:ln>
        </p:spPr>
      </p:pic>
      <p:pic>
        <p:nvPicPr>
          <p:cNvPr id="36868" name="Picture 4" descr="12-07B"/>
          <p:cNvPicPr>
            <a:picLocks noChangeAspect="1" noChangeArrowheads="1"/>
          </p:cNvPicPr>
          <p:nvPr/>
        </p:nvPicPr>
        <p:blipFill>
          <a:blip r:embed="rId3"/>
          <a:srcRect/>
          <a:stretch>
            <a:fillRect/>
          </a:stretch>
        </p:blipFill>
        <p:spPr bwMode="auto">
          <a:xfrm>
            <a:off x="4724400" y="4191000"/>
            <a:ext cx="1981200" cy="24050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EDF3DB2-8F1D-4B6A-8043-140E0EADCFC3}" type="slidenum">
              <a:rPr lang="en-US"/>
              <a:pPr>
                <a:defRPr/>
              </a:pPr>
              <a:t>22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sz="5400" dirty="0" smtClean="0">
                <a:solidFill>
                  <a:schemeClr val="tx2">
                    <a:tint val="100000"/>
                    <a:shade val="90000"/>
                    <a:satMod val="250000"/>
                    <a:alpha val="100000"/>
                  </a:schemeClr>
                </a:solidFill>
              </a:rPr>
              <a:t>  </a:t>
            </a: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a:t>
            </a:r>
            <a:r>
              <a:rPr lang="en-US" sz="3200" b="1" dirty="0" smtClean="0">
                <a:solidFill>
                  <a:srgbClr val="EAEBDE">
                    <a:tint val="100000"/>
                    <a:shade val="90000"/>
                    <a:satMod val="250000"/>
                    <a:alpha val="100000"/>
                  </a:srgbClr>
                </a:solidFill>
              </a:rPr>
              <a:t>system</a:t>
            </a:r>
            <a:endParaRPr lang="en-US" sz="3200" dirty="0">
              <a:solidFill>
                <a:schemeClr val="tx2">
                  <a:tint val="100000"/>
                  <a:shade val="90000"/>
                  <a:satMod val="250000"/>
                  <a:alpha val="100000"/>
                </a:schemeClr>
              </a:solidFill>
            </a:endParaRPr>
          </a:p>
        </p:txBody>
      </p:sp>
      <p:sp>
        <p:nvSpPr>
          <p:cNvPr id="30723" name="Rectangle 3"/>
          <p:cNvSpPr>
            <a:spLocks noGrp="1" noChangeArrowheads="1"/>
          </p:cNvSpPr>
          <p:nvPr>
            <p:ph idx="1"/>
          </p:nvPr>
        </p:nvSpPr>
        <p:spPr>
          <a:xfrm>
            <a:off x="685800" y="1609725"/>
            <a:ext cx="7010400" cy="4846638"/>
          </a:xfrm>
        </p:spPr>
        <p:txBody>
          <a:bodyPr>
            <a:normAutofit/>
          </a:bodyPr>
          <a:lstStyle/>
          <a:p>
            <a:pPr marL="0" indent="0" eaLnBrk="1" hangingPunct="1">
              <a:buFont typeface="Wingdings 2" pitchFamily="18" charset="2"/>
              <a:buNone/>
              <a:defRPr/>
            </a:pPr>
            <a:r>
              <a:rPr lang="en-US" b="1" smtClean="0">
                <a:solidFill>
                  <a:srgbClr val="E7EACB"/>
                </a:solidFill>
                <a:effectLst>
                  <a:outerShdw blurRad="38100" dist="38100" dir="2700000" algn="tl">
                    <a:srgbClr val="000000"/>
                  </a:outerShdw>
                </a:effectLst>
              </a:rPr>
              <a:t>Elimination of urine</a:t>
            </a:r>
          </a:p>
          <a:p>
            <a:pPr marL="0" indent="0" eaLnBrk="1" hangingPunct="1">
              <a:buFont typeface="Wingdings 2" pitchFamily="18" charset="2"/>
              <a:buNone/>
              <a:defRPr/>
            </a:pPr>
            <a:r>
              <a:rPr lang="en-US" b="1" u="sng" smtClean="0">
                <a:solidFill>
                  <a:srgbClr val="E7EACB"/>
                </a:solidFill>
                <a:effectLst>
                  <a:outerShdw blurRad="38100" dist="38100" dir="2700000" algn="tl">
                    <a:srgbClr val="000000"/>
                  </a:outerShdw>
                </a:effectLst>
              </a:rPr>
              <a:t>Urinary output</a:t>
            </a:r>
            <a:endParaRPr lang="en-US" b="1" u="sng" smtClean="0">
              <a:effectLst>
                <a:outerShdw blurRad="38100" dist="38100" dir="2700000" algn="tl">
                  <a:srgbClr val="000000"/>
                </a:outerShdw>
              </a:effectLst>
            </a:endParaRPr>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p:txBody>
      </p:sp>
      <p:sp>
        <p:nvSpPr>
          <p:cNvPr id="4" name="Footer Placeholder 3"/>
          <p:cNvSpPr>
            <a:spLocks noGrp="1"/>
          </p:cNvSpPr>
          <p:nvPr>
            <p:ph type="ftr" sz="quarter" idx="11"/>
          </p:nvPr>
        </p:nvSpPr>
        <p:spPr>
          <a:xfrm>
            <a:off x="1295400" y="6400800"/>
            <a:ext cx="6629400" cy="274638"/>
          </a:xfrm>
        </p:spPr>
        <p:txBody>
          <a:bodyPr/>
          <a:lstStyle/>
          <a:p>
            <a:pPr algn="ctr">
              <a:defRPr/>
            </a:pPr>
            <a:r>
              <a:rPr lang="en-US"/>
              <a:t>4.02 Understand the functions and disorders of the urinary system</a:t>
            </a:r>
          </a:p>
        </p:txBody>
      </p:sp>
      <p:sp>
        <p:nvSpPr>
          <p:cNvPr id="7" name="TextBox 6"/>
          <p:cNvSpPr txBox="1"/>
          <p:nvPr/>
        </p:nvSpPr>
        <p:spPr>
          <a:xfrm>
            <a:off x="609600" y="2743200"/>
            <a:ext cx="7848600" cy="2408238"/>
          </a:xfrm>
          <a:prstGeom prst="rect">
            <a:avLst/>
          </a:prstGeom>
          <a:noFill/>
        </p:spPr>
        <p:txBody>
          <a:bodyPr>
            <a:spAutoFit/>
          </a:bodyPr>
          <a:lstStyle/>
          <a:p>
            <a:pPr algn="ctr" eaLnBrk="0" hangingPunct="0">
              <a:defRPr/>
            </a:pPr>
            <a:r>
              <a:rPr lang="en-US" sz="2800" u="sng">
                <a:solidFill>
                  <a:srgbClr val="FFFF00"/>
                </a:solidFill>
                <a:effectLst>
                  <a:outerShdw blurRad="38100" dist="38100" dir="2700000" algn="tl">
                    <a:srgbClr val="000000"/>
                  </a:outerShdw>
                </a:effectLst>
                <a:latin typeface="Bauhaus 93"/>
                <a:ea typeface="Arial Unicode MS"/>
                <a:cs typeface="Arial Unicode MS"/>
              </a:rPr>
              <a:t>Average urinary output = 1500 ml per day</a:t>
            </a:r>
          </a:p>
          <a:p>
            <a:pPr eaLnBrk="0" hangingPunct="0">
              <a:defRPr/>
            </a:pPr>
            <a:r>
              <a:rPr lang="en-US" sz="2800">
                <a:latin typeface="Arial Rounded MT Bold" pitchFamily="34" charset="0"/>
                <a:ea typeface="PMingLiU-ExtB" pitchFamily="18" charset="-120"/>
              </a:rPr>
              <a:t>            </a:t>
            </a:r>
            <a:r>
              <a:rPr lang="en-US" sz="3200">
                <a:latin typeface="Rockwell" pitchFamily="18" charset="0"/>
              </a:rPr>
              <a:t>*</a:t>
            </a:r>
            <a:r>
              <a:rPr lang="en-US" sz="2800">
                <a:latin typeface="Rockwell" pitchFamily="18" charset="0"/>
              </a:rPr>
              <a:t>How many </a:t>
            </a:r>
            <a:r>
              <a:rPr lang="en-US" sz="2800" i="1">
                <a:latin typeface="Rockwell" pitchFamily="18" charset="0"/>
              </a:rPr>
              <a:t>ounces</a:t>
            </a:r>
            <a:r>
              <a:rPr lang="en-US" sz="2800">
                <a:latin typeface="Rockwell" pitchFamily="18" charset="0"/>
              </a:rPr>
              <a:t> is this?</a:t>
            </a:r>
          </a:p>
          <a:p>
            <a:pPr algn="ctr" eaLnBrk="0" hangingPunct="0">
              <a:defRPr/>
            </a:pPr>
            <a:r>
              <a:rPr lang="en-US" sz="2800">
                <a:latin typeface="Rockwell" pitchFamily="18" charset="0"/>
              </a:rPr>
              <a:t>(1 ounce = 30 ml)</a:t>
            </a:r>
          </a:p>
          <a:p>
            <a:pPr eaLnBrk="0" hangingPunct="0">
              <a:defRPr/>
            </a:pPr>
            <a:endParaRPr lang="en-US" sz="3200">
              <a:latin typeface="Rockwell" pitchFamily="18" charset="0"/>
            </a:endParaRPr>
          </a:p>
          <a:p>
            <a:pPr eaLnBrk="0" hangingPunct="0">
              <a:defRPr/>
            </a:pPr>
            <a:r>
              <a:rPr lang="en-US" sz="3200">
                <a:latin typeface="Rockwell" pitchFamily="18" charset="0"/>
              </a:rPr>
              <a:t>	</a:t>
            </a:r>
            <a:endParaRPr lang="en-US" sz="2800"/>
          </a:p>
        </p:txBody>
      </p:sp>
      <p:pic>
        <p:nvPicPr>
          <p:cNvPr id="37893" name="Picture 7" descr="C:\Users\LynnS\AppData\Local\Microsoft\Windows\Temporary Internet Files\Content.IE5\6XQ7S5DH\MC900030301[1].wmf"/>
          <p:cNvPicPr>
            <a:picLocks noChangeAspect="1" noChangeArrowheads="1"/>
          </p:cNvPicPr>
          <p:nvPr/>
        </p:nvPicPr>
        <p:blipFill>
          <a:blip r:embed="rId2"/>
          <a:srcRect/>
          <a:stretch>
            <a:fillRect/>
          </a:stretch>
        </p:blipFill>
        <p:spPr bwMode="auto">
          <a:xfrm>
            <a:off x="6127750" y="3941763"/>
            <a:ext cx="1644650" cy="1890712"/>
          </a:xfrm>
          <a:prstGeom prst="rect">
            <a:avLst/>
          </a:prstGeom>
          <a:noFill/>
          <a:ln w="9525">
            <a:noFill/>
            <a:miter lim="800000"/>
            <a:headEnd/>
            <a:tailEnd/>
          </a:ln>
        </p:spPr>
      </p:pic>
      <p:pic>
        <p:nvPicPr>
          <p:cNvPr id="37894" name="Picture 2" descr="C:\Users\LynnS\AppData\Local\Microsoft\Windows\Temporary Internet Files\Content.IE5\6XQ7S5DH\MP900390519[1].jpg"/>
          <p:cNvPicPr>
            <a:picLocks noChangeAspect="1" noChangeArrowheads="1"/>
          </p:cNvPicPr>
          <p:nvPr/>
        </p:nvPicPr>
        <p:blipFill>
          <a:blip r:embed="rId3"/>
          <a:srcRect/>
          <a:stretch>
            <a:fillRect/>
          </a:stretch>
        </p:blipFill>
        <p:spPr bwMode="auto">
          <a:xfrm>
            <a:off x="1524000" y="4224338"/>
            <a:ext cx="1600200" cy="1600200"/>
          </a:xfrm>
          <a:prstGeom prst="rect">
            <a:avLst/>
          </a:prstGeom>
          <a:noFill/>
          <a:ln w="9525">
            <a:noFill/>
            <a:miter lim="800000"/>
            <a:headEnd/>
            <a:tailEnd/>
          </a:ln>
        </p:spPr>
      </p:pic>
      <p:sp>
        <p:nvSpPr>
          <p:cNvPr id="37895" name="TextBox 2"/>
          <p:cNvSpPr txBox="1">
            <a:spLocks noChangeArrowheads="1"/>
          </p:cNvSpPr>
          <p:nvPr/>
        </p:nvSpPr>
        <p:spPr bwMode="auto">
          <a:xfrm>
            <a:off x="3200400" y="4424363"/>
            <a:ext cx="2438400" cy="1200150"/>
          </a:xfrm>
          <a:prstGeom prst="rect">
            <a:avLst/>
          </a:prstGeom>
          <a:noFill/>
          <a:ln w="9525">
            <a:noFill/>
            <a:miter lim="800000"/>
            <a:headEnd/>
            <a:tailEnd/>
          </a:ln>
        </p:spPr>
        <p:txBody>
          <a:bodyPr>
            <a:spAutoFit/>
          </a:bodyPr>
          <a:lstStyle/>
          <a:p>
            <a:pPr algn="ctr" eaLnBrk="0" hangingPunct="0"/>
            <a:r>
              <a:rPr lang="en-US" sz="2400">
                <a:solidFill>
                  <a:srgbClr val="FFFFFF"/>
                </a:solidFill>
                <a:latin typeface="Rockwell" pitchFamily="18" charset="0"/>
              </a:rPr>
              <a:t>What effects the </a:t>
            </a:r>
            <a:r>
              <a:rPr lang="en-US" sz="2400">
                <a:solidFill>
                  <a:srgbClr val="FFFF00"/>
                </a:solidFill>
                <a:latin typeface="Rockwell" pitchFamily="18" charset="0"/>
              </a:rPr>
              <a:t>c</a:t>
            </a:r>
            <a:r>
              <a:rPr lang="en-US" sz="2400">
                <a:solidFill>
                  <a:srgbClr val="FF0000"/>
                </a:solidFill>
                <a:latin typeface="Rockwell" pitchFamily="18" charset="0"/>
              </a:rPr>
              <a:t>o</a:t>
            </a:r>
            <a:r>
              <a:rPr lang="en-US" sz="2400">
                <a:solidFill>
                  <a:srgbClr val="FFFF00"/>
                </a:solidFill>
                <a:latin typeface="Rockwell" pitchFamily="18" charset="0"/>
              </a:rPr>
              <a:t>l</a:t>
            </a:r>
            <a:r>
              <a:rPr lang="en-US" sz="2400">
                <a:solidFill>
                  <a:srgbClr val="00B0F0"/>
                </a:solidFill>
                <a:latin typeface="Rockwell" pitchFamily="18" charset="0"/>
              </a:rPr>
              <a:t>o</a:t>
            </a:r>
            <a:r>
              <a:rPr lang="en-US" sz="2400">
                <a:solidFill>
                  <a:srgbClr val="FFFF00"/>
                </a:solidFill>
                <a:latin typeface="Rockwell" pitchFamily="18" charset="0"/>
              </a:rPr>
              <a:t>r</a:t>
            </a:r>
            <a:r>
              <a:rPr lang="en-US" sz="2400">
                <a:solidFill>
                  <a:srgbClr val="FFFFFF"/>
                </a:solidFill>
                <a:latin typeface="Rockwell" pitchFamily="18" charset="0"/>
              </a:rPr>
              <a:t> of your urine?</a:t>
            </a:r>
            <a:endParaRPr lang="en-US" sz="2800">
              <a:solidFill>
                <a:srgbClr val="FFFFFF"/>
              </a:solidFill>
              <a:latin typeface="Rockwell" pitchFamily="18" charset="0"/>
            </a:endParaRPr>
          </a:p>
        </p:txBody>
      </p:sp>
      <p:sp>
        <p:nvSpPr>
          <p:cNvPr id="2" name="Slide Number Placeholder 1"/>
          <p:cNvSpPr>
            <a:spLocks noGrp="1"/>
          </p:cNvSpPr>
          <p:nvPr>
            <p:ph type="sldNum" sz="quarter" idx="12"/>
          </p:nvPr>
        </p:nvSpPr>
        <p:spPr/>
        <p:txBody>
          <a:bodyPr/>
          <a:lstStyle/>
          <a:p>
            <a:pPr>
              <a:defRPr/>
            </a:pPr>
            <a:fld id="{5CBA2298-541E-4B98-B1BE-93C9AD7E3000}" type="slidenum">
              <a:rPr lang="en-US"/>
              <a:pPr>
                <a:defRPr/>
              </a:pPr>
              <a:t>23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00063" y="234486"/>
            <a:ext cx="8229599" cy="1143000"/>
          </a:xfrm>
        </p:spPr>
        <p:txBody>
          <a:bodyPr/>
          <a:lstStyle/>
          <a:p>
            <a:pPr marL="54864" eaLnBrk="1" fontAlgn="auto" hangingPunct="1">
              <a:spcAft>
                <a:spcPts val="0"/>
              </a:spcAft>
              <a:defRPr/>
            </a:pPr>
            <a:r>
              <a:rPr lang="en-US" sz="6600" dirty="0" smtClean="0">
                <a:solidFill>
                  <a:schemeClr val="tx2">
                    <a:tint val="100000"/>
                    <a:shade val="90000"/>
                    <a:satMod val="250000"/>
                    <a:alpha val="100000"/>
                  </a:schemeClr>
                </a:solidFill>
              </a:rPr>
              <a:t>  </a:t>
            </a:r>
            <a:r>
              <a:rPr lang="en-US" sz="6000" dirty="0" smtClean="0">
                <a:solidFill>
                  <a:schemeClr val="tx2">
                    <a:tint val="100000"/>
                    <a:shade val="90000"/>
                    <a:satMod val="250000"/>
                    <a:alpha val="100000"/>
                  </a:schemeClr>
                </a:solidFill>
              </a:rPr>
              <a:t>Urinalysis</a:t>
            </a:r>
            <a:endParaRPr lang="en-US" sz="6000" dirty="0">
              <a:solidFill>
                <a:schemeClr val="tx2">
                  <a:tint val="100000"/>
                  <a:shade val="90000"/>
                  <a:satMod val="250000"/>
                  <a:alpha val="100000"/>
                </a:schemeClr>
              </a:solidFill>
            </a:endParaRPr>
          </a:p>
        </p:txBody>
      </p:sp>
      <p:sp>
        <p:nvSpPr>
          <p:cNvPr id="19459" name="Rectangle 3"/>
          <p:cNvSpPr>
            <a:spLocks noGrp="1" noChangeArrowheads="1"/>
          </p:cNvSpPr>
          <p:nvPr>
            <p:ph idx="1"/>
          </p:nvPr>
        </p:nvSpPr>
        <p:spPr>
          <a:xfrm>
            <a:off x="685800" y="1676400"/>
            <a:ext cx="8001000" cy="4525963"/>
          </a:xfrm>
        </p:spPr>
        <p:txBody>
          <a:bodyPr>
            <a:normAutofit/>
          </a:bodyPr>
          <a:lstStyle/>
          <a:p>
            <a:pPr marL="0" indent="0" eaLnBrk="1" hangingPunct="1">
              <a:buFont typeface="Wingdings 2" pitchFamily="18" charset="2"/>
              <a:buNone/>
              <a:defRPr/>
            </a:pPr>
            <a:r>
              <a:rPr lang="en-US" b="1" u="sng" smtClean="0">
                <a:solidFill>
                  <a:schemeClr val="tx2"/>
                </a:solidFill>
                <a:effectLst>
                  <a:outerShdw blurRad="38100" dist="38100" dir="2700000" algn="tl">
                    <a:srgbClr val="000000"/>
                  </a:outerShdw>
                </a:effectLst>
              </a:rPr>
              <a:t>An examination of urine</a:t>
            </a:r>
          </a:p>
          <a:p>
            <a:pPr marL="0" indent="0" eaLnBrk="1" hangingPunct="1">
              <a:defRPr/>
            </a:pPr>
            <a:endParaRPr lang="en-US" smtClean="0"/>
          </a:p>
          <a:p>
            <a:pPr marL="0" indent="0" eaLnBrk="1" hangingPunct="1">
              <a:defRPr/>
            </a:pPr>
            <a:r>
              <a:rPr lang="en-US" sz="2800" smtClean="0"/>
              <a:t>What does normal urine look like?</a:t>
            </a:r>
          </a:p>
          <a:p>
            <a:pPr marL="0" indent="0" eaLnBrk="1" hangingPunct="1">
              <a:defRPr/>
            </a:pPr>
            <a:r>
              <a:rPr lang="en-US" sz="2800" smtClean="0"/>
              <a:t>What constitutes an abnormal urinalysis?</a:t>
            </a:r>
          </a:p>
          <a:p>
            <a:pPr marL="0" indent="0" eaLnBrk="1" hangingPunct="1">
              <a:defRPr/>
            </a:pPr>
            <a:endParaRPr lang="en-US" smtClean="0">
              <a:solidFill>
                <a:srgbClr val="FF0000"/>
              </a:solidFill>
              <a:latin typeface="Broadway"/>
            </a:endParaRPr>
          </a:p>
          <a:p>
            <a:pPr marL="0" indent="0" eaLnBrk="1" hangingPunct="1">
              <a:defRPr/>
            </a:pPr>
            <a:endParaRPr lang="en-US" smtClean="0"/>
          </a:p>
        </p:txBody>
      </p:sp>
      <p:sp>
        <p:nvSpPr>
          <p:cNvPr id="4" name="Footer Placeholder 3"/>
          <p:cNvSpPr>
            <a:spLocks noGrp="1"/>
          </p:cNvSpPr>
          <p:nvPr>
            <p:ph type="ftr" sz="quarter" idx="11"/>
          </p:nvPr>
        </p:nvSpPr>
        <p:spPr>
          <a:xfrm>
            <a:off x="1295400" y="6400800"/>
            <a:ext cx="6858000" cy="274638"/>
          </a:xfrm>
        </p:spPr>
        <p:txBody>
          <a:bodyPr/>
          <a:lstStyle/>
          <a:p>
            <a:pPr algn="ctr">
              <a:defRPr/>
            </a:pPr>
            <a:r>
              <a:rPr lang="en-US"/>
              <a:t>4.02 Understand the functions and disorders of the urinary system</a:t>
            </a:r>
          </a:p>
        </p:txBody>
      </p:sp>
      <p:pic>
        <p:nvPicPr>
          <p:cNvPr id="38916" name="Picture 2" descr="12-18"/>
          <p:cNvPicPr>
            <a:picLocks noChangeAspect="1" noChangeArrowheads="1"/>
          </p:cNvPicPr>
          <p:nvPr/>
        </p:nvPicPr>
        <p:blipFill>
          <a:blip r:embed="rId2"/>
          <a:srcRect/>
          <a:stretch>
            <a:fillRect/>
          </a:stretch>
        </p:blipFill>
        <p:spPr bwMode="auto">
          <a:xfrm>
            <a:off x="6172200" y="3733800"/>
            <a:ext cx="2286000" cy="21812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3A4755F-B741-43E3-9B1A-36F38134546F}" type="slidenum">
              <a:rPr lang="en-US"/>
              <a:pPr>
                <a:defRPr/>
              </a:pPr>
              <a:t>24</a:t>
            </a:fld>
            <a:endParaRPr lang="en-US" dirty="0"/>
          </a:p>
        </p:txBody>
      </p:sp>
      <p:sp>
        <p:nvSpPr>
          <p:cNvPr id="38918" name="WordArt 7"/>
          <p:cNvSpPr>
            <a:spLocks noChangeArrowheads="1" noChangeShapeType="1" noTextEdit="1"/>
          </p:cNvSpPr>
          <p:nvPr/>
        </p:nvSpPr>
        <p:spPr bwMode="auto">
          <a:xfrm>
            <a:off x="1066800" y="3733800"/>
            <a:ext cx="289560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Ammonia</a:t>
            </a:r>
          </a:p>
        </p:txBody>
      </p:sp>
      <p:sp>
        <p:nvSpPr>
          <p:cNvPr id="38919" name="Text Box 8"/>
          <p:cNvSpPr txBox="1">
            <a:spLocks noChangeArrowheads="1"/>
          </p:cNvSpPr>
          <p:nvPr/>
        </p:nvSpPr>
        <p:spPr bwMode="auto">
          <a:xfrm>
            <a:off x="746125" y="5172075"/>
            <a:ext cx="3575050" cy="519113"/>
          </a:xfrm>
          <a:prstGeom prst="rect">
            <a:avLst/>
          </a:prstGeom>
          <a:noFill/>
          <a:ln w="9525">
            <a:noFill/>
            <a:miter lim="800000"/>
            <a:headEnd/>
            <a:tailEnd/>
          </a:ln>
        </p:spPr>
        <p:txBody>
          <a:bodyPr wrap="none">
            <a:spAutoFit/>
          </a:bodyPr>
          <a:lstStyle/>
          <a:p>
            <a:r>
              <a:rPr lang="en-US" sz="2800" u="sng">
                <a:latin typeface="Rockwell" pitchFamily="18" charset="0"/>
              </a:rPr>
              <a:t>Is a NORMAL finding</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6600" dirty="0" smtClean="0">
                <a:solidFill>
                  <a:schemeClr val="tx2">
                    <a:tint val="100000"/>
                    <a:shade val="90000"/>
                    <a:satMod val="250000"/>
                    <a:alpha val="100000"/>
                  </a:schemeClr>
                </a:solidFill>
              </a:rPr>
              <a:t>  </a:t>
            </a:r>
            <a:r>
              <a:rPr lang="en-US" sz="6000" dirty="0" smtClean="0">
                <a:solidFill>
                  <a:schemeClr val="tx2">
                    <a:tint val="100000"/>
                    <a:shade val="90000"/>
                    <a:satMod val="250000"/>
                    <a:alpha val="100000"/>
                  </a:schemeClr>
                </a:solidFill>
              </a:rPr>
              <a:t>Urinalysis</a:t>
            </a:r>
            <a:endParaRPr lang="en-US" sz="6000" dirty="0">
              <a:solidFill>
                <a:schemeClr val="tx2">
                  <a:tint val="100000"/>
                  <a:shade val="90000"/>
                  <a:satMod val="250000"/>
                  <a:alpha val="100000"/>
                </a:schemeClr>
              </a:solidFill>
            </a:endParaRPr>
          </a:p>
        </p:txBody>
      </p:sp>
      <p:sp>
        <p:nvSpPr>
          <p:cNvPr id="39938" name="Rectangle 3"/>
          <p:cNvSpPr>
            <a:spLocks noGrp="1" noChangeArrowheads="1"/>
          </p:cNvSpPr>
          <p:nvPr>
            <p:ph idx="1"/>
          </p:nvPr>
        </p:nvSpPr>
        <p:spPr>
          <a:xfrm>
            <a:off x="457200" y="1676400"/>
            <a:ext cx="8229600" cy="4525963"/>
          </a:xfrm>
        </p:spPr>
        <p:txBody>
          <a:bodyPr/>
          <a:lstStyle/>
          <a:p>
            <a:pPr eaLnBrk="1" hangingPunct="1"/>
            <a:endParaRPr lang="en-US" dirty="0" smtClean="0">
              <a:solidFill>
                <a:srgbClr val="FF0000"/>
              </a:solidFill>
              <a:latin typeface="Broadway"/>
            </a:endParaRPr>
          </a:p>
          <a:p>
            <a:pPr eaLnBrk="1" hangingPunct="1"/>
            <a:endParaRPr lang="en-US" dirty="0" smtClean="0"/>
          </a:p>
        </p:txBody>
      </p:sp>
      <p:sp>
        <p:nvSpPr>
          <p:cNvPr id="4" name="Footer Placeholder 3"/>
          <p:cNvSpPr>
            <a:spLocks noGrp="1"/>
          </p:cNvSpPr>
          <p:nvPr>
            <p:ph type="ftr" sz="quarter" idx="11"/>
          </p:nvPr>
        </p:nvSpPr>
        <p:spPr>
          <a:xfrm>
            <a:off x="1295400" y="6400800"/>
            <a:ext cx="6858000" cy="274638"/>
          </a:xfrm>
        </p:spPr>
        <p:txBody>
          <a:bodyPr/>
          <a:lstStyle/>
          <a:p>
            <a:pPr algn="ctr">
              <a:defRPr/>
            </a:pPr>
            <a:r>
              <a:rPr lang="en-US"/>
              <a:t>4.02 Understand the functions and disorders of the urinary system</a:t>
            </a:r>
          </a:p>
        </p:txBody>
      </p:sp>
      <p:sp>
        <p:nvSpPr>
          <p:cNvPr id="39940" name="TextBox 4"/>
          <p:cNvSpPr txBox="1">
            <a:spLocks noChangeArrowheads="1"/>
          </p:cNvSpPr>
          <p:nvPr/>
        </p:nvSpPr>
        <p:spPr bwMode="auto">
          <a:xfrm rot="21086851">
            <a:off x="477347" y="1667817"/>
            <a:ext cx="3352800" cy="1816100"/>
          </a:xfrm>
          <a:prstGeom prst="rect">
            <a:avLst/>
          </a:prstGeom>
          <a:noFill/>
          <a:ln w="9525">
            <a:noFill/>
            <a:miter lim="800000"/>
            <a:headEnd/>
            <a:tailEnd/>
          </a:ln>
        </p:spPr>
        <p:txBody>
          <a:bodyPr>
            <a:spAutoFit/>
          </a:bodyPr>
          <a:lstStyle/>
          <a:p>
            <a:pPr eaLnBrk="0" hangingPunct="0"/>
            <a:r>
              <a:rPr lang="en-US" sz="2800" dirty="0">
                <a:solidFill>
                  <a:srgbClr val="FF0000"/>
                </a:solidFill>
                <a:latin typeface="Showcard Gothic"/>
              </a:rPr>
              <a:t>What could the presence of blood in urine indicate?</a:t>
            </a:r>
          </a:p>
        </p:txBody>
      </p:sp>
      <p:sp>
        <p:nvSpPr>
          <p:cNvPr id="39941" name="TextBox 5"/>
          <p:cNvSpPr txBox="1">
            <a:spLocks noChangeArrowheads="1"/>
          </p:cNvSpPr>
          <p:nvPr/>
        </p:nvSpPr>
        <p:spPr bwMode="auto">
          <a:xfrm rot="635702">
            <a:off x="5114261" y="1965971"/>
            <a:ext cx="2827772" cy="1107996"/>
          </a:xfrm>
          <a:prstGeom prst="rect">
            <a:avLst/>
          </a:prstGeom>
          <a:solidFill>
            <a:srgbClr val="F7FC1A"/>
          </a:solidFill>
          <a:ln w="9525">
            <a:noFill/>
            <a:miter lim="800000"/>
            <a:headEnd/>
            <a:tailEnd/>
          </a:ln>
        </p:spPr>
        <p:txBody>
          <a:bodyPr wrap="square">
            <a:spAutoFit/>
          </a:bodyPr>
          <a:lstStyle/>
          <a:p>
            <a:pPr eaLnBrk="0" hangingPunct="0"/>
            <a:r>
              <a:rPr lang="en-US" sz="2200" dirty="0">
                <a:solidFill>
                  <a:schemeClr val="bg1"/>
                </a:solidFill>
                <a:latin typeface="Showcard Gothic"/>
              </a:rPr>
              <a:t>What is the medical term for this condition?</a:t>
            </a:r>
          </a:p>
        </p:txBody>
      </p:sp>
      <p:pic>
        <p:nvPicPr>
          <p:cNvPr id="39942" name="Picture 2" descr="12-18"/>
          <p:cNvPicPr>
            <a:picLocks noChangeAspect="1" noChangeArrowheads="1"/>
          </p:cNvPicPr>
          <p:nvPr/>
        </p:nvPicPr>
        <p:blipFill>
          <a:blip r:embed="rId2"/>
          <a:srcRect/>
          <a:stretch>
            <a:fillRect/>
          </a:stretch>
        </p:blipFill>
        <p:spPr bwMode="auto">
          <a:xfrm>
            <a:off x="2904909" y="2971800"/>
            <a:ext cx="2095500" cy="19986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A6AC621-B238-4AC8-98D7-84EAD7404632}" type="slidenum">
              <a:rPr lang="en-US"/>
              <a:pPr>
                <a:defRPr/>
              </a:pPr>
              <a:t>25</a:t>
            </a:fld>
            <a:endParaRPr lang="en-US" dirty="0"/>
          </a:p>
        </p:txBody>
      </p:sp>
      <p:sp>
        <p:nvSpPr>
          <p:cNvPr id="3" name="TextBox 2"/>
          <p:cNvSpPr txBox="1"/>
          <p:nvPr/>
        </p:nvSpPr>
        <p:spPr>
          <a:xfrm>
            <a:off x="1317647" y="5333999"/>
            <a:ext cx="5257800" cy="584775"/>
          </a:xfrm>
          <a:prstGeom prst="rect">
            <a:avLst/>
          </a:prstGeom>
          <a:noFill/>
        </p:spPr>
        <p:txBody>
          <a:bodyPr wrap="square" rtlCol="0">
            <a:spAutoFit/>
          </a:bodyPr>
          <a:lstStyle/>
          <a:p>
            <a:r>
              <a:rPr lang="en-US" sz="3200" b="1" u="sng" dirty="0" smtClean="0">
                <a:solidFill>
                  <a:srgbClr val="FF0000"/>
                </a:solidFill>
              </a:rPr>
              <a:t>*</a:t>
            </a:r>
            <a:r>
              <a:rPr lang="en-US" sz="3200" u="sng" dirty="0" smtClean="0"/>
              <a:t>Caused by improper filtration</a:t>
            </a:r>
            <a:endParaRPr lang="en-US" sz="3200" u="sng" dirty="0"/>
          </a:p>
        </p:txBody>
      </p:sp>
      <p:sp>
        <p:nvSpPr>
          <p:cNvPr id="5" name="TextBox 4"/>
          <p:cNvSpPr txBox="1"/>
          <p:nvPr/>
        </p:nvSpPr>
        <p:spPr>
          <a:xfrm>
            <a:off x="5334000" y="3723126"/>
            <a:ext cx="3496470" cy="861774"/>
          </a:xfrm>
          <a:prstGeom prst="rect">
            <a:avLst/>
          </a:prstGeom>
          <a:noFill/>
        </p:spPr>
        <p:txBody>
          <a:bodyPr wrap="none" rtlCol="0">
            <a:spAutoFit/>
          </a:bodyPr>
          <a:lstStyle/>
          <a:p>
            <a:r>
              <a:rPr lang="en-US" sz="5000" b="1" u="sng" dirty="0" smtClean="0">
                <a:solidFill>
                  <a:srgbClr val="FF0000"/>
                </a:solidFill>
              </a:rPr>
              <a:t>*Hematuria</a:t>
            </a:r>
            <a:endParaRPr lang="en-US" sz="5000" b="1" u="sng"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6600" dirty="0" smtClean="0">
                <a:solidFill>
                  <a:schemeClr val="tx2">
                    <a:tint val="100000"/>
                    <a:shade val="90000"/>
                    <a:satMod val="250000"/>
                    <a:alpha val="100000"/>
                  </a:schemeClr>
                </a:solidFill>
              </a:rPr>
              <a:t>  </a:t>
            </a:r>
            <a:r>
              <a:rPr lang="en-US" sz="6000" dirty="0" smtClean="0">
                <a:solidFill>
                  <a:schemeClr val="tx2">
                    <a:tint val="100000"/>
                    <a:shade val="90000"/>
                    <a:satMod val="250000"/>
                    <a:alpha val="100000"/>
                  </a:schemeClr>
                </a:solidFill>
              </a:rPr>
              <a:t>Urinalysis</a:t>
            </a:r>
            <a:endParaRPr lang="en-US" sz="6000" dirty="0">
              <a:solidFill>
                <a:schemeClr val="tx2">
                  <a:tint val="100000"/>
                  <a:shade val="90000"/>
                  <a:satMod val="250000"/>
                  <a:alpha val="100000"/>
                </a:schemeClr>
              </a:solidFill>
            </a:endParaRPr>
          </a:p>
        </p:txBody>
      </p:sp>
      <p:sp>
        <p:nvSpPr>
          <p:cNvPr id="4" name="Footer Placeholder 3"/>
          <p:cNvSpPr>
            <a:spLocks noGrp="1"/>
          </p:cNvSpPr>
          <p:nvPr>
            <p:ph type="ftr" sz="quarter" idx="11"/>
          </p:nvPr>
        </p:nvSpPr>
        <p:spPr>
          <a:xfrm>
            <a:off x="1295400" y="6400800"/>
            <a:ext cx="6858000" cy="274638"/>
          </a:xfrm>
        </p:spPr>
        <p:txBody>
          <a:bodyPr/>
          <a:lstStyle/>
          <a:p>
            <a:pPr algn="ctr">
              <a:defRPr/>
            </a:pPr>
            <a:r>
              <a:rPr lang="en-US"/>
              <a:t>4.02 Understand the functions and disorders of the urinary system</a:t>
            </a:r>
          </a:p>
        </p:txBody>
      </p:sp>
      <p:pic>
        <p:nvPicPr>
          <p:cNvPr id="40963" name="Picture 2" descr="12-18"/>
          <p:cNvPicPr>
            <a:picLocks noChangeAspect="1" noChangeArrowheads="1"/>
          </p:cNvPicPr>
          <p:nvPr/>
        </p:nvPicPr>
        <p:blipFill>
          <a:blip r:embed="rId3"/>
          <a:srcRect/>
          <a:stretch>
            <a:fillRect/>
          </a:stretch>
        </p:blipFill>
        <p:spPr bwMode="auto">
          <a:xfrm>
            <a:off x="1752600" y="1752600"/>
            <a:ext cx="2838450" cy="2708275"/>
          </a:xfrm>
          <a:prstGeom prst="rect">
            <a:avLst/>
          </a:prstGeom>
          <a:noFill/>
          <a:ln w="9525">
            <a:noFill/>
            <a:miter lim="800000"/>
            <a:headEnd/>
            <a:tailEnd/>
          </a:ln>
        </p:spPr>
      </p:pic>
      <p:sp>
        <p:nvSpPr>
          <p:cNvPr id="8" name="Title 1"/>
          <p:cNvSpPr txBox="1">
            <a:spLocks/>
          </p:cNvSpPr>
          <p:nvPr/>
        </p:nvSpPr>
        <p:spPr>
          <a:xfrm>
            <a:off x="784988" y="4605164"/>
            <a:ext cx="7612443" cy="1262235"/>
          </a:xfrm>
          <a:prstGeom prst="rect">
            <a:avLst/>
          </a:prstGeom>
        </p:spPr>
        <p:txBody>
          <a:bodyPr anchor="b">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defRPr/>
            </a:pPr>
            <a:r>
              <a:rPr lang="en-US" sz="2800" b="1" dirty="0" smtClean="0">
                <a:solidFill>
                  <a:schemeClr val="tx2"/>
                </a:solidFill>
                <a:effectLst>
                  <a:outerShdw blurRad="38100" dist="38100" dir="2700000" algn="tl">
                    <a:srgbClr val="000000">
                      <a:alpha val="43137"/>
                    </a:srgbClr>
                  </a:outerShdw>
                </a:effectLst>
              </a:rPr>
              <a:t>Where would excess glucose show up?</a:t>
            </a:r>
          </a:p>
          <a:p>
            <a:pPr algn="ctr">
              <a:defRPr/>
            </a:pPr>
            <a:r>
              <a:rPr lang="en-US" sz="2800" b="1" dirty="0">
                <a:solidFill>
                  <a:schemeClr val="tx2"/>
                </a:solidFill>
                <a:effectLst>
                  <a:outerShdw blurRad="38100" dist="38100" dir="2700000" algn="tl">
                    <a:srgbClr val="000000">
                      <a:alpha val="43137"/>
                    </a:srgbClr>
                  </a:outerShdw>
                </a:effectLst>
              </a:rPr>
              <a:t>What does this mean? </a:t>
            </a:r>
          </a:p>
        </p:txBody>
      </p:sp>
      <p:sp>
        <p:nvSpPr>
          <p:cNvPr id="10" name="Text Placeholder 2"/>
          <p:cNvSpPr txBox="1">
            <a:spLocks/>
          </p:cNvSpPr>
          <p:nvPr/>
        </p:nvSpPr>
        <p:spPr>
          <a:xfrm>
            <a:off x="1371600" y="5268913"/>
            <a:ext cx="6448425" cy="912812"/>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ctr">
              <a:buFont typeface="Wingdings 2"/>
              <a:buNone/>
              <a:defRPr/>
            </a:pPr>
            <a:endParaRPr lang="en-US" sz="2800" b="1" dirty="0">
              <a:solidFill>
                <a:schemeClr val="tx2"/>
              </a:solidFill>
              <a:effectLst>
                <a:outerShdw blurRad="38100" dist="38100" dir="2700000" algn="tl">
                  <a:srgbClr val="000000">
                    <a:alpha val="43137"/>
                  </a:srgbClr>
                </a:outerShdw>
              </a:effectLst>
            </a:endParaRPr>
          </a:p>
        </p:txBody>
      </p:sp>
      <p:pic>
        <p:nvPicPr>
          <p:cNvPr id="40966" name="Picture 2" descr="C:\Users\jthompson\AppData\Local\Microsoft\Windows\Temporary Internet Files\Content.IE5\D2F6MHN6\MP900422271[1].jpg"/>
          <p:cNvPicPr>
            <a:picLocks noChangeAspect="1" noChangeArrowheads="1"/>
          </p:cNvPicPr>
          <p:nvPr/>
        </p:nvPicPr>
        <p:blipFill>
          <a:blip r:embed="rId4"/>
          <a:srcRect/>
          <a:stretch>
            <a:fillRect/>
          </a:stretch>
        </p:blipFill>
        <p:spPr bwMode="auto">
          <a:xfrm>
            <a:off x="5257800" y="2286000"/>
            <a:ext cx="2057400" cy="2057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EB758C5-4CF7-4419-9EA2-4104B2C7E8DB}" type="slidenum">
              <a:rPr lang="en-US"/>
              <a:pPr>
                <a:defRPr/>
              </a:pPr>
              <a:t>26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53536"/>
            <a:ext cx="8229600" cy="1143000"/>
          </a:xfrm>
        </p:spPr>
        <p:txBody>
          <a:bodyPr/>
          <a:lstStyle/>
          <a:p>
            <a:pPr marL="54864" eaLnBrk="1" fontAlgn="auto" hangingPunct="1">
              <a:spcAft>
                <a:spcPts val="0"/>
              </a:spcAft>
              <a:defRPr/>
            </a:pPr>
            <a:r>
              <a:rPr lang="en-US" sz="6600" dirty="0" smtClean="0">
                <a:solidFill>
                  <a:schemeClr val="tx2">
                    <a:tint val="100000"/>
                    <a:shade val="90000"/>
                    <a:satMod val="250000"/>
                    <a:alpha val="100000"/>
                  </a:schemeClr>
                </a:solidFill>
              </a:rPr>
              <a:t>  </a:t>
            </a:r>
            <a:r>
              <a:rPr lang="en-US" sz="6000" dirty="0" smtClean="0">
                <a:solidFill>
                  <a:schemeClr val="tx2">
                    <a:tint val="100000"/>
                    <a:shade val="90000"/>
                    <a:satMod val="250000"/>
                    <a:alpha val="100000"/>
                  </a:schemeClr>
                </a:solidFill>
              </a:rPr>
              <a:t>Urinalysis</a:t>
            </a:r>
            <a:endParaRPr lang="en-US" sz="6000" dirty="0">
              <a:solidFill>
                <a:schemeClr val="tx2">
                  <a:tint val="100000"/>
                  <a:shade val="90000"/>
                  <a:satMod val="250000"/>
                  <a:alpha val="100000"/>
                </a:schemeClr>
              </a:solidFill>
            </a:endParaRPr>
          </a:p>
        </p:txBody>
      </p:sp>
      <p:sp>
        <p:nvSpPr>
          <p:cNvPr id="4" name="Footer Placeholder 3"/>
          <p:cNvSpPr>
            <a:spLocks noGrp="1"/>
          </p:cNvSpPr>
          <p:nvPr>
            <p:ph type="ftr" sz="quarter" idx="11"/>
          </p:nvPr>
        </p:nvSpPr>
        <p:spPr>
          <a:xfrm>
            <a:off x="1295400" y="6400800"/>
            <a:ext cx="6858000" cy="274638"/>
          </a:xfrm>
        </p:spPr>
        <p:txBody>
          <a:bodyPr/>
          <a:lstStyle/>
          <a:p>
            <a:pPr algn="ctr">
              <a:defRPr/>
            </a:pPr>
            <a:r>
              <a:rPr lang="en-US"/>
              <a:t>4.02 Understand the functions and disorders of the urinary system</a:t>
            </a:r>
          </a:p>
        </p:txBody>
      </p:sp>
      <p:pic>
        <p:nvPicPr>
          <p:cNvPr id="43011" name="Picture 2" descr="12-44"/>
          <p:cNvPicPr>
            <a:picLocks noChangeAspect="1" noChangeArrowheads="1"/>
          </p:cNvPicPr>
          <p:nvPr/>
        </p:nvPicPr>
        <p:blipFill>
          <a:blip r:embed="rId3"/>
          <a:srcRect/>
          <a:stretch>
            <a:fillRect/>
          </a:stretch>
        </p:blipFill>
        <p:spPr bwMode="auto">
          <a:xfrm>
            <a:off x="838200" y="1752600"/>
            <a:ext cx="4762500" cy="3390900"/>
          </a:xfrm>
          <a:prstGeom prst="rect">
            <a:avLst/>
          </a:prstGeom>
          <a:noFill/>
          <a:ln w="9525">
            <a:noFill/>
            <a:miter lim="800000"/>
            <a:headEnd/>
            <a:tailEnd/>
          </a:ln>
        </p:spPr>
      </p:pic>
      <p:pic>
        <p:nvPicPr>
          <p:cNvPr id="43012" name="Picture 2" descr="12-18"/>
          <p:cNvPicPr>
            <a:picLocks noChangeAspect="1" noChangeArrowheads="1"/>
          </p:cNvPicPr>
          <p:nvPr/>
        </p:nvPicPr>
        <p:blipFill>
          <a:blip r:embed="rId4"/>
          <a:srcRect/>
          <a:stretch>
            <a:fillRect/>
          </a:stretch>
        </p:blipFill>
        <p:spPr bwMode="auto">
          <a:xfrm>
            <a:off x="5105400" y="3429000"/>
            <a:ext cx="2838450" cy="27082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3BB8F21B-35C5-4C49-90AE-85D17784073D}" type="slidenum">
              <a:rPr lang="en-US"/>
              <a:pPr>
                <a:defRPr/>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1600200" y="6324600"/>
            <a:ext cx="6324600" cy="274638"/>
          </a:xfrm>
          <a:prstGeom prst="rect">
            <a:avLst/>
          </a:prstGeom>
          <a:noFill/>
        </p:spPr>
        <p:txBody>
          <a:bodyPr/>
          <a:lstStyle/>
          <a:p>
            <a:pPr algn="ctr">
              <a:defRPr/>
            </a:pPr>
            <a:r>
              <a:rPr lang="en-US" sz="1300">
                <a:solidFill>
                  <a:schemeClr val="bg2">
                    <a:tint val="60000"/>
                    <a:satMod val="155000"/>
                  </a:schemeClr>
                </a:solidFill>
                <a:cs typeface="+mn-cs"/>
              </a:rPr>
              <a:t>4.02 Understand the functions and disorders of the urinary system</a:t>
            </a:r>
          </a:p>
        </p:txBody>
      </p:sp>
      <p:pic>
        <p:nvPicPr>
          <p:cNvPr id="45058" name="Picture 2" descr="12-09"/>
          <p:cNvPicPr>
            <a:picLocks noChangeAspect="1" noChangeArrowheads="1"/>
          </p:cNvPicPr>
          <p:nvPr/>
        </p:nvPicPr>
        <p:blipFill>
          <a:blip r:embed="rId2"/>
          <a:srcRect/>
          <a:stretch>
            <a:fillRect/>
          </a:stretch>
        </p:blipFill>
        <p:spPr bwMode="auto">
          <a:xfrm>
            <a:off x="4876800" y="533400"/>
            <a:ext cx="3168650" cy="5348288"/>
          </a:xfrm>
          <a:prstGeom prst="rect">
            <a:avLst/>
          </a:prstGeom>
          <a:noFill/>
          <a:ln w="9525">
            <a:noFill/>
            <a:miter lim="800000"/>
            <a:headEnd/>
            <a:tailEnd/>
          </a:ln>
        </p:spPr>
      </p:pic>
      <p:sp>
        <p:nvSpPr>
          <p:cNvPr id="45059" name="TextBox 2"/>
          <p:cNvSpPr txBox="1">
            <a:spLocks noChangeArrowheads="1"/>
          </p:cNvSpPr>
          <p:nvPr/>
        </p:nvSpPr>
        <p:spPr bwMode="auto">
          <a:xfrm>
            <a:off x="228600" y="5334000"/>
            <a:ext cx="4457700" cy="641350"/>
          </a:xfrm>
          <a:prstGeom prst="rect">
            <a:avLst/>
          </a:prstGeom>
          <a:noFill/>
          <a:ln w="9525">
            <a:noFill/>
            <a:miter lim="800000"/>
            <a:headEnd/>
            <a:tailEnd/>
          </a:ln>
        </p:spPr>
        <p:txBody>
          <a:bodyPr>
            <a:spAutoFit/>
          </a:bodyPr>
          <a:lstStyle/>
          <a:p>
            <a:pPr eaLnBrk="0" hangingPunct="0"/>
            <a:r>
              <a:rPr lang="en-US" sz="1800"/>
              <a:t>Review urine formation, electrolyte exchange, and some factors that effect urine volume.</a:t>
            </a:r>
          </a:p>
        </p:txBody>
      </p:sp>
      <p:sp>
        <p:nvSpPr>
          <p:cNvPr id="5" name="Slide Number Placeholder 4"/>
          <p:cNvSpPr txBox="1">
            <a:spLocks noGrp="1"/>
          </p:cNvSpPr>
          <p:nvPr/>
        </p:nvSpPr>
        <p:spPr>
          <a:xfrm>
            <a:off x="8639175" y="6508750"/>
            <a:ext cx="463550" cy="274638"/>
          </a:xfrm>
          <a:prstGeom prst="rect">
            <a:avLst/>
          </a:prstGeom>
          <a:noFill/>
        </p:spPr>
        <p:txBody>
          <a:bodyPr anchor="ctr"/>
          <a:lstStyle/>
          <a:p>
            <a:pPr algn="r">
              <a:defRPr/>
            </a:pPr>
            <a:fld id="{819B8AC3-5FB3-446F-8666-1A31895C2D67}" type="slidenum">
              <a:rPr lang="en-US" sz="1600">
                <a:solidFill>
                  <a:schemeClr val="tx2">
                    <a:shade val="90000"/>
                  </a:schemeClr>
                </a:solidFill>
                <a:cs typeface="+mn-cs"/>
              </a:rPr>
              <a:pPr algn="r">
                <a:defRPr/>
              </a:pPr>
              <a:t>28</a:t>
            </a:fld>
            <a:endParaRPr lang="en-US" sz="1600" dirty="0">
              <a:solidFill>
                <a:schemeClr val="tx2">
                  <a:shade val="90000"/>
                </a:schemeClr>
              </a:solidFill>
              <a:cs typeface="+mn-cs"/>
            </a:endParaRPr>
          </a:p>
        </p:txBody>
      </p:sp>
      <p:sp>
        <p:nvSpPr>
          <p:cNvPr id="45061" name="Text Box 8"/>
          <p:cNvSpPr txBox="1">
            <a:spLocks noChangeArrowheads="1"/>
          </p:cNvSpPr>
          <p:nvPr/>
        </p:nvSpPr>
        <p:spPr bwMode="auto">
          <a:xfrm>
            <a:off x="228600" y="1219200"/>
            <a:ext cx="4267200" cy="1555750"/>
          </a:xfrm>
          <a:prstGeom prst="rect">
            <a:avLst/>
          </a:prstGeom>
          <a:noFill/>
          <a:ln w="9525">
            <a:noFill/>
            <a:miter lim="800000"/>
            <a:headEnd/>
            <a:tailEnd/>
          </a:ln>
        </p:spPr>
        <p:txBody>
          <a:bodyPr>
            <a:spAutoFit/>
          </a:bodyPr>
          <a:lstStyle/>
          <a:p>
            <a:pPr algn="ctr"/>
            <a:r>
              <a:rPr lang="en-US" sz="4800"/>
              <a:t>Know the flow of urine!</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1905000"/>
            <a:ext cx="8305800" cy="1981200"/>
          </a:xfrm>
          <a:solidFill>
            <a:schemeClr val="accent1"/>
          </a:solidFill>
        </p:spPr>
        <p:txBody>
          <a:bodyPr>
            <a:noAutofit/>
          </a:bodyPr>
          <a:lstStyle/>
          <a:p>
            <a:pPr marL="54864" eaLnBrk="1" fontAlgn="auto" hangingPunct="1">
              <a:spcAft>
                <a:spcPts val="0"/>
              </a:spcAft>
              <a:defRPr/>
            </a:pPr>
            <a:r>
              <a:rPr lang="en-US" sz="6000" dirty="0" smtClean="0">
                <a:solidFill>
                  <a:schemeClr val="tx2">
                    <a:tint val="100000"/>
                    <a:shade val="90000"/>
                    <a:satMod val="250000"/>
                    <a:alpha val="100000"/>
                  </a:schemeClr>
                </a:solidFill>
              </a:rPr>
              <a:t>Disorders of the urinary system</a:t>
            </a:r>
            <a:endParaRPr lang="en-US" sz="6000" dirty="0">
              <a:solidFill>
                <a:schemeClr val="tx2">
                  <a:tint val="100000"/>
                  <a:shade val="90000"/>
                  <a:satMod val="250000"/>
                  <a:alpha val="100000"/>
                </a:schemeClr>
              </a:solidFill>
            </a:endParaRPr>
          </a:p>
        </p:txBody>
      </p:sp>
      <p:sp>
        <p:nvSpPr>
          <p:cNvPr id="3" name="Footer Placeholder 2"/>
          <p:cNvSpPr>
            <a:spLocks noGrp="1"/>
          </p:cNvSpPr>
          <p:nvPr>
            <p:ph type="ftr" sz="quarter" idx="11"/>
          </p:nvPr>
        </p:nvSpPr>
        <p:spPr>
          <a:xfrm>
            <a:off x="1371600" y="6248400"/>
            <a:ext cx="6400800" cy="274638"/>
          </a:xfrm>
        </p:spPr>
        <p:txBody>
          <a:bodyPr/>
          <a:lstStyle/>
          <a:p>
            <a:pPr algn="ctr">
              <a:defRPr/>
            </a:pPr>
            <a:r>
              <a:rPr lang="en-US"/>
              <a:t>4.02 Understand the functions and disorders of the urinary system</a:t>
            </a:r>
          </a:p>
        </p:txBody>
      </p:sp>
      <p:sp>
        <p:nvSpPr>
          <p:cNvPr id="2" name="Slide Number Placeholder 1"/>
          <p:cNvSpPr>
            <a:spLocks noGrp="1"/>
          </p:cNvSpPr>
          <p:nvPr>
            <p:ph type="sldNum" sz="quarter" idx="12"/>
          </p:nvPr>
        </p:nvSpPr>
        <p:spPr/>
        <p:txBody>
          <a:bodyPr/>
          <a:lstStyle/>
          <a:p>
            <a:pPr>
              <a:defRPr/>
            </a:pPr>
            <a:fld id="{BFE0A7E9-C326-4BA0-9547-B16EF1691B64}" type="slidenum">
              <a:rPr lang="en-US"/>
              <a:pPr>
                <a:defRPr/>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3550" y="256711"/>
            <a:ext cx="8229600" cy="1143000"/>
          </a:xfrm>
        </p:spPr>
        <p:txBody>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16386" name="Rectangle 3"/>
          <p:cNvSpPr>
            <a:spLocks noGrp="1" noChangeArrowheads="1"/>
          </p:cNvSpPr>
          <p:nvPr>
            <p:ph idx="1"/>
          </p:nvPr>
        </p:nvSpPr>
        <p:spPr>
          <a:xfrm>
            <a:off x="914400" y="1600200"/>
            <a:ext cx="7467600" cy="4572000"/>
          </a:xfrm>
        </p:spPr>
        <p:txBody>
          <a:bodyPr/>
          <a:lstStyle/>
          <a:p>
            <a:pPr marL="0" indent="0" eaLnBrk="1" hangingPunct="1">
              <a:buFont typeface="Wingdings 2" pitchFamily="18" charset="2"/>
              <a:buNone/>
            </a:pPr>
            <a:r>
              <a:rPr lang="en-US" b="1" u="sng" smtClean="0"/>
              <a:t>Functions</a:t>
            </a:r>
            <a:r>
              <a:rPr lang="en-US" sz="4000" b="1" u="sng" smtClean="0"/>
              <a:t>:</a:t>
            </a:r>
          </a:p>
          <a:p>
            <a:pPr marL="0" indent="0" eaLnBrk="1" hangingPunct="1">
              <a:lnSpc>
                <a:spcPct val="200000"/>
              </a:lnSpc>
            </a:pPr>
            <a:r>
              <a:rPr lang="en-US" sz="2800" u="sng" smtClean="0"/>
              <a:t>1. Excretion</a:t>
            </a:r>
          </a:p>
          <a:p>
            <a:pPr marL="0" indent="0" eaLnBrk="1" hangingPunct="1">
              <a:lnSpc>
                <a:spcPct val="200000"/>
              </a:lnSpc>
            </a:pPr>
            <a:r>
              <a:rPr lang="en-US" sz="2800" u="sng" smtClean="0"/>
              <a:t>2. Formation of urine</a:t>
            </a:r>
          </a:p>
          <a:p>
            <a:pPr marL="0" indent="0" eaLnBrk="1" hangingPunct="1">
              <a:lnSpc>
                <a:spcPct val="200000"/>
              </a:lnSpc>
            </a:pPr>
            <a:r>
              <a:rPr lang="en-US" sz="2800" u="sng" smtClean="0"/>
              <a:t>3. Fluid and electrolyte balance</a:t>
            </a:r>
          </a:p>
          <a:p>
            <a:pPr marL="0" indent="0" eaLnBrk="1" hangingPunct="1">
              <a:lnSpc>
                <a:spcPct val="200000"/>
              </a:lnSpc>
            </a:pPr>
            <a:r>
              <a:rPr lang="en-US" sz="2800" u="sng" smtClean="0"/>
              <a:t>4. Elimination of urine</a:t>
            </a:r>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pic>
        <p:nvPicPr>
          <p:cNvPr id="16388" name="Picture 2" descr="12-03"/>
          <p:cNvPicPr>
            <a:picLocks noChangeAspect="1" noChangeArrowheads="1"/>
          </p:cNvPicPr>
          <p:nvPr/>
        </p:nvPicPr>
        <p:blipFill>
          <a:blip r:embed="rId2"/>
          <a:srcRect/>
          <a:stretch>
            <a:fillRect/>
          </a:stretch>
        </p:blipFill>
        <p:spPr bwMode="auto">
          <a:xfrm rot="446670">
            <a:off x="5522913" y="2068513"/>
            <a:ext cx="2644775" cy="1905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36A3354-D9AB-465B-93E7-12B5B6A7D733}" type="slidenum">
              <a:rPr lang="en-US"/>
              <a:pPr>
                <a:defRPr/>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84664"/>
          </a:xfrm>
          <a:solidFill>
            <a:schemeClr val="accent1"/>
          </a:solidFill>
        </p:spPr>
        <p:txBody>
          <a:bodyPr>
            <a:normAutofit fontScale="90000"/>
          </a:bodyPr>
          <a:lstStyle/>
          <a:p>
            <a:pPr marL="54864" algn="ctr" eaLnBrk="1" fontAlgn="auto" hangingPunct="1">
              <a:spcAft>
                <a:spcPts val="0"/>
              </a:spcAft>
              <a:defRPr/>
            </a:pPr>
            <a:r>
              <a:rPr lang="en-US" sz="3600" dirty="0">
                <a:solidFill>
                  <a:schemeClr val="tx2">
                    <a:tint val="100000"/>
                    <a:shade val="90000"/>
                    <a:satMod val="250000"/>
                    <a:alpha val="100000"/>
                  </a:schemeClr>
                </a:solidFill>
              </a:rPr>
              <a:t>Disorders of the urinary </a:t>
            </a:r>
            <a:r>
              <a:rPr lang="en-US" sz="3600" dirty="0" smtClean="0">
                <a:solidFill>
                  <a:schemeClr val="tx2">
                    <a:tint val="100000"/>
                    <a:shade val="90000"/>
                    <a:satMod val="250000"/>
                    <a:alpha val="100000"/>
                  </a:schemeClr>
                </a:solidFill>
              </a:rPr>
              <a:t>system</a:t>
            </a:r>
            <a:endParaRPr lang="en-US" sz="3600"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457200" y="1447800"/>
            <a:ext cx="8229600" cy="5105400"/>
          </a:xfrm>
        </p:spPr>
        <p:txBody>
          <a:bodyPr>
            <a:normAutofit/>
          </a:bodyPr>
          <a:lstStyle/>
          <a:p>
            <a:pPr marL="0" indent="0" eaLnBrk="1" hangingPunct="1">
              <a:buFont typeface="Wingdings 2" pitchFamily="18" charset="2"/>
              <a:buNone/>
              <a:defRPr/>
            </a:pPr>
            <a:r>
              <a:rPr lang="en-US" b="1" u="sng" dirty="0" smtClean="0">
                <a:solidFill>
                  <a:srgbClr val="FF0000"/>
                </a:solidFill>
                <a:effectLst>
                  <a:outerShdw blurRad="38100" dist="38100" dir="2700000" algn="tl">
                    <a:srgbClr val="000000"/>
                  </a:outerShdw>
                </a:effectLst>
              </a:rPr>
              <a:t>*</a:t>
            </a:r>
            <a:r>
              <a:rPr lang="en-US" b="1" u="sng" dirty="0" smtClean="0">
                <a:solidFill>
                  <a:srgbClr val="CF6868"/>
                </a:solidFill>
                <a:effectLst>
                  <a:outerShdw blurRad="38100" dist="38100" dir="2700000" algn="tl">
                    <a:srgbClr val="000000"/>
                  </a:outerShdw>
                </a:effectLst>
              </a:rPr>
              <a:t>Cystitis</a:t>
            </a:r>
          </a:p>
          <a:p>
            <a:pPr marL="0" indent="0" eaLnBrk="1" hangingPunct="1">
              <a:defRPr/>
            </a:pPr>
            <a:r>
              <a:rPr lang="en-US" sz="2800" u="sng" dirty="0" smtClean="0"/>
              <a:t>What is cystitis?</a:t>
            </a:r>
          </a:p>
          <a:p>
            <a:pPr marL="0" indent="0" eaLnBrk="1" hangingPunct="1">
              <a:buFont typeface="Wingdings 2" pitchFamily="18" charset="2"/>
              <a:buNone/>
              <a:defRPr/>
            </a:pPr>
            <a:r>
              <a:rPr lang="en-US" sz="2800" i="1" dirty="0" smtClean="0">
                <a:solidFill>
                  <a:srgbClr val="FFC000"/>
                </a:solidFill>
              </a:rPr>
              <a:t>     (cyst= medical term for ____ +</a:t>
            </a:r>
            <a:r>
              <a:rPr lang="en-US" sz="2800" i="1" dirty="0" err="1" smtClean="0">
                <a:solidFill>
                  <a:srgbClr val="FFC000"/>
                </a:solidFill>
              </a:rPr>
              <a:t>itis</a:t>
            </a:r>
            <a:r>
              <a:rPr lang="en-US" sz="2800" i="1" dirty="0" smtClean="0">
                <a:solidFill>
                  <a:srgbClr val="FFC000"/>
                </a:solidFill>
              </a:rPr>
              <a:t> =___ )</a:t>
            </a:r>
          </a:p>
          <a:p>
            <a:pPr marL="0" indent="0" eaLnBrk="1" hangingPunct="1">
              <a:defRPr/>
            </a:pPr>
            <a:endParaRPr lang="en-US" dirty="0" smtClean="0">
              <a:cs typeface="Aharoni" pitchFamily="2" charset="-79"/>
            </a:endParaRPr>
          </a:p>
          <a:p>
            <a:pPr marL="0" indent="0" eaLnBrk="1" hangingPunct="1">
              <a:defRPr/>
            </a:pPr>
            <a:r>
              <a:rPr lang="en-US" sz="3000" b="1" dirty="0" smtClean="0">
                <a:solidFill>
                  <a:srgbClr val="FF0000"/>
                </a:solidFill>
                <a:cs typeface="Aharoni" pitchFamily="2" charset="-79"/>
              </a:rPr>
              <a:t>*</a:t>
            </a:r>
            <a:r>
              <a:rPr lang="en-US" sz="3000" dirty="0" smtClean="0">
                <a:cs typeface="Aharoni" pitchFamily="2" charset="-79"/>
              </a:rPr>
              <a:t>Most common </a:t>
            </a:r>
            <a:r>
              <a:rPr lang="en-US" sz="3000" u="sng" dirty="0" smtClean="0">
                <a:solidFill>
                  <a:schemeClr val="bg1"/>
                </a:solidFill>
                <a:cs typeface="Aharoni" pitchFamily="2" charset="-79"/>
              </a:rPr>
              <a:t>cause:  E. Coli</a:t>
            </a:r>
          </a:p>
          <a:p>
            <a:pPr marL="0" indent="0" eaLnBrk="1" hangingPunct="1">
              <a:defRPr/>
            </a:pPr>
            <a:endParaRPr lang="en-US" sz="3000" dirty="0" smtClean="0">
              <a:solidFill>
                <a:srgbClr val="00FFCC"/>
              </a:solidFill>
            </a:endParaRPr>
          </a:p>
          <a:p>
            <a:pPr marL="0" indent="0" eaLnBrk="1" hangingPunct="1">
              <a:defRPr/>
            </a:pPr>
            <a:r>
              <a:rPr lang="en-US" sz="3000" dirty="0" smtClean="0"/>
              <a:t>What are the major </a:t>
            </a:r>
            <a:r>
              <a:rPr lang="en-US" sz="3000" b="1" u="sng" dirty="0" smtClean="0">
                <a:solidFill>
                  <a:srgbClr val="FF0000"/>
                </a:solidFill>
              </a:rPr>
              <a:t>*</a:t>
            </a:r>
            <a:r>
              <a:rPr lang="en-US" sz="3000" u="sng" dirty="0" smtClean="0">
                <a:solidFill>
                  <a:srgbClr val="00FFCC"/>
                </a:solidFill>
              </a:rPr>
              <a:t>symptoms</a:t>
            </a:r>
            <a:r>
              <a:rPr lang="en-US" sz="3000" dirty="0" smtClean="0"/>
              <a:t> of cystitis?</a:t>
            </a:r>
          </a:p>
          <a:p>
            <a:pPr marL="0" indent="0" eaLnBrk="1" hangingPunct="1">
              <a:buNone/>
              <a:defRPr/>
            </a:pPr>
            <a:r>
              <a:rPr lang="en-US" sz="3000" u="sng" dirty="0" smtClean="0">
                <a:solidFill>
                  <a:srgbClr val="00FFCC"/>
                </a:solidFill>
              </a:rPr>
              <a:t>Dysuria, polyuria, urinary frequency, abdominal pain </a:t>
            </a:r>
          </a:p>
          <a:p>
            <a:pPr marL="0" indent="0" eaLnBrk="1" hangingPunct="1">
              <a:defRPr/>
            </a:pPr>
            <a:r>
              <a:rPr lang="en-US" sz="3000" b="1" u="sng" dirty="0" smtClean="0">
                <a:solidFill>
                  <a:srgbClr val="FF0000"/>
                </a:solidFill>
              </a:rPr>
              <a:t>*</a:t>
            </a:r>
            <a:r>
              <a:rPr lang="en-US" sz="3000" u="sng" dirty="0" smtClean="0"/>
              <a:t>Causes: </a:t>
            </a:r>
            <a:r>
              <a:rPr lang="en-US" sz="3000" u="sng" dirty="0" smtClean="0">
                <a:solidFill>
                  <a:srgbClr val="00FFCC"/>
                </a:solidFill>
              </a:rPr>
              <a:t>improper hygiene </a:t>
            </a:r>
          </a:p>
        </p:txBody>
      </p:sp>
      <p:pic>
        <p:nvPicPr>
          <p:cNvPr id="47108" name="Picture 3" descr="C:\Users\LynnS\AppData\Local\Microsoft\Windows\Temporary Internet Files\Content.IE5\6XQ7S5DH\MC900432423[1].wmf"/>
          <p:cNvPicPr>
            <a:picLocks noChangeAspect="1" noChangeArrowheads="1"/>
          </p:cNvPicPr>
          <p:nvPr/>
        </p:nvPicPr>
        <p:blipFill>
          <a:blip r:embed="rId2"/>
          <a:srcRect/>
          <a:stretch>
            <a:fillRect/>
          </a:stretch>
        </p:blipFill>
        <p:spPr bwMode="auto">
          <a:xfrm>
            <a:off x="6629400" y="838200"/>
            <a:ext cx="1720850" cy="15859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466258D-70FB-45AE-B24D-68B497F7CB15}" type="slidenum">
              <a:rPr lang="en-US"/>
              <a:pPr>
                <a:defRPr/>
              </a:pPr>
              <a:t>30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077200" cy="4525963"/>
          </a:xfrm>
        </p:spPr>
        <p:txBody>
          <a:bodyPr>
            <a:normAutofit/>
          </a:bodyPr>
          <a:lstStyle/>
          <a:p>
            <a:pPr marL="0" indent="0" eaLnBrk="1" hangingPunct="1">
              <a:buFont typeface="Wingdings 2" pitchFamily="18" charset="2"/>
              <a:buNone/>
              <a:defRPr/>
            </a:pPr>
            <a:r>
              <a:rPr lang="en-US" b="1" u="sng" smtClean="0">
                <a:solidFill>
                  <a:srgbClr val="CF6868"/>
                </a:solidFill>
                <a:effectLst>
                  <a:outerShdw blurRad="38100" dist="38100" dir="2700000" algn="tl">
                    <a:srgbClr val="000000"/>
                  </a:outerShdw>
                </a:effectLst>
              </a:rPr>
              <a:t>Cystitis</a:t>
            </a:r>
          </a:p>
          <a:p>
            <a:pPr marL="0" indent="0" eaLnBrk="1" hangingPunct="1">
              <a:defRPr/>
            </a:pPr>
            <a:r>
              <a:rPr lang="en-US" sz="2800" u="sng" smtClean="0">
                <a:latin typeface="Aharoni" pitchFamily="2" charset="-79"/>
                <a:cs typeface="Aharoni" pitchFamily="2" charset="-79"/>
              </a:rPr>
              <a:t>More common in females—Why ??</a:t>
            </a:r>
          </a:p>
          <a:p>
            <a:pPr marL="0" indent="0" algn="ctr" eaLnBrk="1" hangingPunct="1">
              <a:buFont typeface="Wingdings 2" pitchFamily="18" charset="2"/>
              <a:buNone/>
              <a:defRPr/>
            </a:pPr>
            <a:r>
              <a:rPr lang="en-US" sz="2800" u="sng" smtClean="0">
                <a:latin typeface="Aharoni" pitchFamily="2" charset="-79"/>
                <a:cs typeface="Aharoni" pitchFamily="2" charset="-79"/>
              </a:rPr>
              <a:t>Shorter urethra</a:t>
            </a:r>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pic>
        <p:nvPicPr>
          <p:cNvPr id="48131" name="Picture 4" descr="C:\Users\LynnS\AppData\Local\Microsoft\Windows\Temporary Internet Files\Content.IE5\V8KJN4V5\MP900448701[1].jpg"/>
          <p:cNvPicPr>
            <a:picLocks noChangeAspect="1" noChangeArrowheads="1"/>
          </p:cNvPicPr>
          <p:nvPr/>
        </p:nvPicPr>
        <p:blipFill>
          <a:blip r:embed="rId2"/>
          <a:srcRect/>
          <a:stretch>
            <a:fillRect/>
          </a:stretch>
        </p:blipFill>
        <p:spPr bwMode="auto">
          <a:xfrm>
            <a:off x="5105400" y="4495800"/>
            <a:ext cx="2336800" cy="1752600"/>
          </a:xfrm>
          <a:prstGeom prst="rect">
            <a:avLst/>
          </a:prstGeom>
          <a:noFill/>
          <a:ln w="9525">
            <a:noFill/>
            <a:miter lim="800000"/>
            <a:headEnd/>
            <a:tailEnd/>
          </a:ln>
        </p:spPr>
      </p:pic>
      <p:pic>
        <p:nvPicPr>
          <p:cNvPr id="48132" name="Picture 5" descr="C:\Users\LynnS\AppData\Local\Microsoft\Windows\Temporary Internet Files\Content.IE5\6XQ7S5DH\MP900399550[2].jpg"/>
          <p:cNvPicPr>
            <a:picLocks noChangeAspect="1" noChangeArrowheads="1"/>
          </p:cNvPicPr>
          <p:nvPr/>
        </p:nvPicPr>
        <p:blipFill>
          <a:blip r:embed="rId3"/>
          <a:srcRect/>
          <a:stretch>
            <a:fillRect/>
          </a:stretch>
        </p:blipFill>
        <p:spPr bwMode="auto">
          <a:xfrm>
            <a:off x="2819400" y="3124200"/>
            <a:ext cx="1828800" cy="2286000"/>
          </a:xfrm>
          <a:prstGeom prst="rect">
            <a:avLst/>
          </a:prstGeom>
          <a:noFill/>
          <a:ln w="9525">
            <a:noFill/>
            <a:miter lim="800000"/>
            <a:headEnd/>
            <a:tailEnd/>
          </a:ln>
        </p:spPr>
      </p:pic>
      <p:sp>
        <p:nvSpPr>
          <p:cNvPr id="48133" name="TextBox 6"/>
          <p:cNvSpPr txBox="1">
            <a:spLocks noChangeArrowheads="1"/>
          </p:cNvSpPr>
          <p:nvPr/>
        </p:nvSpPr>
        <p:spPr bwMode="auto">
          <a:xfrm rot="-825635">
            <a:off x="609600" y="5105400"/>
            <a:ext cx="3044825" cy="1066800"/>
          </a:xfrm>
          <a:prstGeom prst="rect">
            <a:avLst/>
          </a:prstGeom>
          <a:noFill/>
          <a:ln w="9525">
            <a:noFill/>
            <a:miter lim="800000"/>
            <a:headEnd/>
            <a:tailEnd/>
          </a:ln>
        </p:spPr>
        <p:txBody>
          <a:bodyPr>
            <a:spAutoFit/>
          </a:bodyPr>
          <a:lstStyle/>
          <a:p>
            <a:pPr eaLnBrk="0" hangingPunct="0"/>
            <a:r>
              <a:rPr lang="en-US" sz="3200">
                <a:solidFill>
                  <a:srgbClr val="FF0000"/>
                </a:solidFill>
                <a:latin typeface="Gill Sans Ultra Bold" pitchFamily="34" charset="0"/>
                <a:cs typeface="Aharoni" pitchFamily="2" charset="-79"/>
              </a:rPr>
              <a:t>Rx=</a:t>
            </a:r>
          </a:p>
          <a:p>
            <a:pPr eaLnBrk="0" hangingPunct="0"/>
            <a:r>
              <a:rPr lang="en-US" sz="3200">
                <a:solidFill>
                  <a:srgbClr val="FF0000"/>
                </a:solidFill>
                <a:latin typeface="Gill Sans Ultra Bold" pitchFamily="34" charset="0"/>
                <a:cs typeface="Aharoni" pitchFamily="2" charset="-79"/>
              </a:rPr>
              <a:t>antibiotics</a:t>
            </a:r>
          </a:p>
        </p:txBody>
      </p:sp>
      <p:sp>
        <p:nvSpPr>
          <p:cNvPr id="8" name="Title 1"/>
          <p:cNvSpPr>
            <a:spLocks noGrp="1"/>
          </p:cNvSpPr>
          <p:nvPr>
            <p:ph type="title"/>
          </p:nvPr>
        </p:nvSpPr>
        <p:spPr>
          <a:xfrm>
            <a:off x="481012" y="231411"/>
            <a:ext cx="8229601" cy="747466"/>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2" name="Slide Number Placeholder 1"/>
          <p:cNvSpPr>
            <a:spLocks noGrp="1"/>
          </p:cNvSpPr>
          <p:nvPr>
            <p:ph type="sldNum" sz="quarter" idx="12"/>
          </p:nvPr>
        </p:nvSpPr>
        <p:spPr/>
        <p:txBody>
          <a:bodyPr/>
          <a:lstStyle/>
          <a:p>
            <a:pPr>
              <a:defRPr/>
            </a:pPr>
            <a:fld id="{C0BFBC6E-FD74-455A-99B8-C85CB924A843}" type="slidenum">
              <a:rPr lang="en-US"/>
              <a:pPr>
                <a:defRPr/>
              </a:pPr>
              <a:t>31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077200" cy="4525963"/>
          </a:xfrm>
        </p:spPr>
        <p:txBody>
          <a:bodyPr>
            <a:normAutofit/>
          </a:bodyPr>
          <a:lstStyle/>
          <a:p>
            <a:pPr marL="0" indent="0" eaLnBrk="1" hangingPunct="1">
              <a:buFont typeface="Wingdings 2" pitchFamily="18" charset="2"/>
              <a:buNone/>
              <a:defRPr/>
            </a:pPr>
            <a:r>
              <a:rPr lang="en-US" b="1" u="sng" smtClean="0">
                <a:solidFill>
                  <a:srgbClr val="CF6868"/>
                </a:solidFill>
                <a:effectLst>
                  <a:outerShdw blurRad="38100" dist="38100" dir="2700000" algn="tl">
                    <a:srgbClr val="000000"/>
                  </a:outerShdw>
                </a:effectLst>
              </a:rPr>
              <a:t>Glomerulonephritis</a:t>
            </a:r>
            <a:endParaRPr lang="en-US" u="sng" smtClean="0"/>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a:p>
            <a:pPr marL="0" indent="0" eaLnBrk="1" hangingPunct="1">
              <a:defRPr/>
            </a:pPr>
            <a:endParaRPr lang="en-US"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81012" y="230849"/>
            <a:ext cx="8229601" cy="597972"/>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49156" name="Content Placeholder 2"/>
          <p:cNvSpPr txBox="1">
            <a:spLocks/>
          </p:cNvSpPr>
          <p:nvPr/>
        </p:nvSpPr>
        <p:spPr bwMode="auto">
          <a:xfrm>
            <a:off x="457200" y="1646238"/>
            <a:ext cx="4038600" cy="4525962"/>
          </a:xfrm>
          <a:prstGeom prst="rect">
            <a:avLst/>
          </a:prstGeom>
          <a:noFill/>
          <a:ln w="9525">
            <a:noFill/>
            <a:miter lim="800000"/>
            <a:headEnd/>
            <a:tailEnd/>
          </a:ln>
        </p:spPr>
        <p:txBody>
          <a:bodyPr/>
          <a:lstStyle/>
          <a:p>
            <a:pPr marL="292100" indent="-292100">
              <a:buClr>
                <a:schemeClr val="accent1"/>
              </a:buClr>
              <a:buSzPct val="70000"/>
              <a:buFont typeface="Wingdings 2" pitchFamily="18" charset="2"/>
              <a:buChar char=""/>
            </a:pPr>
            <a:endParaRPr lang="en-US" sz="3200">
              <a:latin typeface="Rockwell" pitchFamily="18" charset="0"/>
            </a:endParaRPr>
          </a:p>
          <a:p>
            <a:pPr marL="292100" indent="-292100">
              <a:buClr>
                <a:schemeClr val="accent1"/>
              </a:buClr>
              <a:buSzPct val="70000"/>
              <a:buFont typeface="Wingdings 2" pitchFamily="18" charset="2"/>
              <a:buChar char=""/>
            </a:pPr>
            <a:r>
              <a:rPr lang="en-US" sz="2400" u="sng">
                <a:latin typeface="Rockwell" pitchFamily="18" charset="0"/>
              </a:rPr>
              <a:t>Disease which injures the glomerulus; usually results from a bacterial infection (strep throat).</a:t>
            </a:r>
          </a:p>
          <a:p>
            <a:pPr marL="292100" indent="-292100">
              <a:buClr>
                <a:schemeClr val="accent1"/>
              </a:buClr>
              <a:buSzPct val="70000"/>
              <a:buFont typeface="Wingdings 2" pitchFamily="18" charset="2"/>
              <a:buChar char=""/>
            </a:pPr>
            <a:endParaRPr lang="en-US" sz="2400">
              <a:latin typeface="Rockwell" pitchFamily="18" charset="0"/>
            </a:endParaRPr>
          </a:p>
          <a:p>
            <a:pPr marL="292100" indent="-292100">
              <a:buClr>
                <a:schemeClr val="accent1"/>
              </a:buClr>
              <a:buSzPct val="70000"/>
              <a:buFont typeface="Wingdings 2" pitchFamily="18" charset="2"/>
              <a:buChar char=""/>
            </a:pPr>
            <a:r>
              <a:rPr lang="en-US" sz="2400" i="1" u="sng">
                <a:solidFill>
                  <a:srgbClr val="F7FC1A"/>
                </a:solidFill>
                <a:latin typeface="Rockwell" pitchFamily="18" charset="0"/>
              </a:rPr>
              <a:t>What will happen as a result of  damaged glomeruli?</a:t>
            </a:r>
          </a:p>
          <a:p>
            <a:pPr marL="292100" indent="-292100" algn="ctr">
              <a:buClr>
                <a:schemeClr val="accent1"/>
              </a:buClr>
              <a:buSzPct val="70000"/>
              <a:buFont typeface="Wingdings 2" pitchFamily="18" charset="2"/>
              <a:buNone/>
            </a:pPr>
            <a:r>
              <a:rPr lang="en-US" sz="2400" i="1" u="sng">
                <a:solidFill>
                  <a:srgbClr val="F7FC1A"/>
                </a:solidFill>
                <a:latin typeface="Rockwell" pitchFamily="18" charset="0"/>
              </a:rPr>
              <a:t>Kidney failure could</a:t>
            </a:r>
          </a:p>
          <a:p>
            <a:pPr marL="292100" indent="-292100" algn="ctr">
              <a:buClr>
                <a:schemeClr val="accent1"/>
              </a:buClr>
              <a:buSzPct val="70000"/>
              <a:buFont typeface="Wingdings 2" pitchFamily="18" charset="2"/>
              <a:buNone/>
            </a:pPr>
            <a:r>
              <a:rPr lang="en-US" sz="2400" i="1" u="sng">
                <a:solidFill>
                  <a:srgbClr val="F7FC1A"/>
                </a:solidFill>
                <a:latin typeface="Rockwell" pitchFamily="18" charset="0"/>
              </a:rPr>
              <a:t>occur</a:t>
            </a:r>
          </a:p>
        </p:txBody>
      </p:sp>
      <p:pic>
        <p:nvPicPr>
          <p:cNvPr id="49157" name="Picture 4" descr="C:\Users\LynnS\AppData\Local\Microsoft\Windows\Temporary Internet Files\Content.IE5\6XQ7S5DH\MC900441902[1].wmf"/>
          <p:cNvPicPr>
            <a:picLocks noChangeAspect="1" noChangeArrowheads="1"/>
          </p:cNvPicPr>
          <p:nvPr/>
        </p:nvPicPr>
        <p:blipFill>
          <a:blip r:embed="rId2"/>
          <a:srcRect/>
          <a:stretch>
            <a:fillRect/>
          </a:stretch>
        </p:blipFill>
        <p:spPr bwMode="auto">
          <a:xfrm>
            <a:off x="3886200" y="4800600"/>
            <a:ext cx="1271588" cy="1501775"/>
          </a:xfrm>
          <a:prstGeom prst="rect">
            <a:avLst/>
          </a:prstGeom>
          <a:noFill/>
          <a:ln w="9525">
            <a:noFill/>
            <a:miter lim="800000"/>
            <a:headEnd/>
            <a:tailEnd/>
          </a:ln>
        </p:spPr>
      </p:pic>
      <p:pic>
        <p:nvPicPr>
          <p:cNvPr id="49158" name="Picture 2" descr="12-03"/>
          <p:cNvPicPr>
            <a:picLocks noChangeAspect="1" noChangeArrowheads="1"/>
          </p:cNvPicPr>
          <p:nvPr/>
        </p:nvPicPr>
        <p:blipFill>
          <a:blip r:embed="rId3"/>
          <a:srcRect l="50000" t="11568"/>
          <a:stretch>
            <a:fillRect/>
          </a:stretch>
        </p:blipFill>
        <p:spPr bwMode="auto">
          <a:xfrm>
            <a:off x="5257800" y="2133600"/>
            <a:ext cx="2895600" cy="3687763"/>
          </a:xfrm>
          <a:prstGeom prst="rect">
            <a:avLst/>
          </a:prstGeom>
          <a:noFill/>
          <a:ln w="9525">
            <a:noFill/>
            <a:miter lim="800000"/>
            <a:headEnd/>
            <a:tailEnd/>
          </a:ln>
        </p:spPr>
      </p:pic>
      <p:sp>
        <p:nvSpPr>
          <p:cNvPr id="2" name="Rectangle 1"/>
          <p:cNvSpPr/>
          <p:nvPr/>
        </p:nvSpPr>
        <p:spPr>
          <a:xfrm>
            <a:off x="5257800" y="2286000"/>
            <a:ext cx="6096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 name="Slide Number Placeholder 4"/>
          <p:cNvSpPr>
            <a:spLocks noGrp="1"/>
          </p:cNvSpPr>
          <p:nvPr>
            <p:ph type="sldNum" sz="quarter" idx="12"/>
          </p:nvPr>
        </p:nvSpPr>
        <p:spPr/>
        <p:txBody>
          <a:bodyPr/>
          <a:lstStyle/>
          <a:p>
            <a:pPr>
              <a:defRPr/>
            </a:pPr>
            <a:fld id="{1BE5DF64-A894-45D7-AACB-5B80F0347DEA}" type="slidenum">
              <a:rPr lang="en-US"/>
              <a:pPr>
                <a:defRPr/>
              </a:pPr>
              <a:t>32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077200" cy="4525963"/>
          </a:xfrm>
        </p:spPr>
        <p:txBody>
          <a:bodyPr>
            <a:normAutofit fontScale="92500" lnSpcReduction="10000"/>
          </a:bodyPr>
          <a:lstStyle/>
          <a:p>
            <a:pPr marL="0" indent="0" eaLnBrk="1" hangingPunct="1">
              <a:buFont typeface="Wingdings 2" pitchFamily="18" charset="2"/>
              <a:buNone/>
              <a:defRPr/>
            </a:pPr>
            <a:r>
              <a:rPr lang="en-US" b="1" u="sng" smtClean="0">
                <a:solidFill>
                  <a:srgbClr val="CF6868"/>
                </a:solidFill>
                <a:effectLst>
                  <a:outerShdw blurRad="38100" dist="38100" dir="2700000" algn="tl">
                    <a:srgbClr val="000000"/>
                  </a:outerShdw>
                </a:effectLst>
              </a:rPr>
              <a:t>Glomerulonephritis</a:t>
            </a:r>
            <a:endParaRPr lang="en-US" u="sng" smtClean="0"/>
          </a:p>
          <a:p>
            <a:pPr marL="0" indent="0" eaLnBrk="1" hangingPunct="1">
              <a:defRPr/>
            </a:pPr>
            <a:r>
              <a:rPr lang="en-US" sz="2800" smtClean="0"/>
              <a:t>Two types:</a:t>
            </a:r>
          </a:p>
          <a:p>
            <a:pPr lvl="1" eaLnBrk="1" hangingPunct="1">
              <a:defRPr/>
            </a:pPr>
            <a:r>
              <a:rPr lang="en-US" sz="2400" smtClean="0"/>
              <a:t>Acute</a:t>
            </a:r>
          </a:p>
          <a:p>
            <a:pPr lvl="1" eaLnBrk="1" hangingPunct="1">
              <a:defRPr/>
            </a:pPr>
            <a:r>
              <a:rPr lang="en-US" sz="2400" smtClean="0"/>
              <a:t>Chronic</a:t>
            </a:r>
          </a:p>
          <a:p>
            <a:pPr marL="0" indent="0" eaLnBrk="1" hangingPunct="1">
              <a:defRPr/>
            </a:pPr>
            <a:r>
              <a:rPr lang="en-US" sz="2800" smtClean="0"/>
              <a:t>Define these terms.</a:t>
            </a:r>
          </a:p>
          <a:p>
            <a:pPr marL="0" indent="0" eaLnBrk="1" hangingPunct="1">
              <a:defRPr/>
            </a:pPr>
            <a:endParaRPr lang="en-US" sz="2800" smtClean="0"/>
          </a:p>
          <a:p>
            <a:pPr marL="0" indent="0" eaLnBrk="1" hangingPunct="1">
              <a:defRPr/>
            </a:pPr>
            <a:r>
              <a:rPr lang="en-US" sz="2400" smtClean="0"/>
              <a:t>How do these terms relate to glomerulonephritis symptoms?</a:t>
            </a:r>
          </a:p>
          <a:p>
            <a:pPr marL="0" indent="0" eaLnBrk="1" hangingPunct="1">
              <a:defRPr/>
            </a:pPr>
            <a:endParaRPr lang="en-US" sz="2800" smtClean="0"/>
          </a:p>
          <a:p>
            <a:pPr marL="0" indent="0" eaLnBrk="1" hangingPunct="1">
              <a:defRPr/>
            </a:pPr>
            <a:r>
              <a:rPr lang="en-US" sz="2400" smtClean="0"/>
              <a:t>What is the prognosis for each?</a:t>
            </a:r>
          </a:p>
          <a:p>
            <a:pPr marL="0" indent="0" eaLnBrk="1" hangingPunct="1">
              <a:defRPr/>
            </a:pPr>
            <a:r>
              <a:rPr lang="en-US" sz="2400" smtClean="0"/>
              <a:t>Acute-recovery  usually occurs</a:t>
            </a:r>
          </a:p>
          <a:p>
            <a:pPr marL="0" indent="0" eaLnBrk="1" hangingPunct="1">
              <a:defRPr/>
            </a:pPr>
            <a:r>
              <a:rPr lang="en-US" sz="2400" smtClean="0"/>
              <a:t>Chronic-permanent damage withdiminished function of kidney</a:t>
            </a:r>
          </a:p>
          <a:p>
            <a:pPr marL="0" indent="0" eaLnBrk="1" hangingPunct="1">
              <a:defRPr/>
            </a:pPr>
            <a:endParaRPr lang="en-US" smtClean="0"/>
          </a:p>
          <a:p>
            <a:pPr marL="0" indent="0" eaLnBrk="1" hangingPunct="1">
              <a:defRPr/>
            </a:pPr>
            <a:endParaRPr lang="en-US" smtClean="0"/>
          </a:p>
        </p:txBody>
      </p:sp>
      <p:sp>
        <p:nvSpPr>
          <p:cNvPr id="8" name="Title 1"/>
          <p:cNvSpPr>
            <a:spLocks noGrp="1"/>
          </p:cNvSpPr>
          <p:nvPr>
            <p:ph type="title"/>
          </p:nvPr>
        </p:nvSpPr>
        <p:spPr>
          <a:xfrm>
            <a:off x="481012" y="231692"/>
            <a:ext cx="8229601" cy="822212"/>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50179" name="Content Placeholder 2"/>
          <p:cNvSpPr txBox="1">
            <a:spLocks/>
          </p:cNvSpPr>
          <p:nvPr/>
        </p:nvSpPr>
        <p:spPr bwMode="auto">
          <a:xfrm>
            <a:off x="457200" y="1295400"/>
            <a:ext cx="8077200" cy="4525963"/>
          </a:xfrm>
          <a:prstGeom prst="rect">
            <a:avLst/>
          </a:prstGeom>
          <a:noFill/>
          <a:ln w="9525">
            <a:noFill/>
            <a:miter lim="800000"/>
            <a:headEnd/>
            <a:tailEnd/>
          </a:ln>
        </p:spPr>
        <p:txBody>
          <a:bodyPr/>
          <a:lstStyle/>
          <a:p>
            <a:pPr marL="292100" indent="-292100">
              <a:buClr>
                <a:schemeClr val="accent1"/>
              </a:buClr>
              <a:buSzPct val="70000"/>
              <a:buFont typeface="Wingdings 2" pitchFamily="18" charset="2"/>
              <a:buChar char=""/>
            </a:pPr>
            <a:endParaRPr lang="en-US" sz="3200">
              <a:latin typeface="Rockwell" pitchFamily="18" charset="0"/>
            </a:endParaRPr>
          </a:p>
        </p:txBody>
      </p:sp>
      <p:pic>
        <p:nvPicPr>
          <p:cNvPr id="50180" name="Picture 2" descr="C:\Users\LynnS\AppData\Local\Microsoft\Windows\Temporary Internet Files\Content.IE5\V8KJN4V5\MP900430959[1].jpg"/>
          <p:cNvPicPr>
            <a:picLocks noChangeAspect="1" noChangeArrowheads="1"/>
          </p:cNvPicPr>
          <p:nvPr/>
        </p:nvPicPr>
        <p:blipFill>
          <a:blip r:embed="rId2"/>
          <a:srcRect/>
          <a:stretch>
            <a:fillRect/>
          </a:stretch>
        </p:blipFill>
        <p:spPr bwMode="auto">
          <a:xfrm>
            <a:off x="6324600" y="1828800"/>
            <a:ext cx="1230313" cy="1676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8DDBFBD0-D22F-4591-AD4D-49D758FBE9E9}" type="slidenum">
              <a:rPr lang="en-US"/>
              <a:pPr>
                <a:defRPr/>
              </a:pPr>
              <a:t>33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8"/>
            <a:ext cx="8077200" cy="4525962"/>
          </a:xfrm>
        </p:spPr>
        <p:txBody>
          <a:bodyPr>
            <a:normAutofit fontScale="92500" lnSpcReduction="20000"/>
          </a:bodyPr>
          <a:lstStyle/>
          <a:p>
            <a:pPr marL="0" indent="0" eaLnBrk="1" hangingPunct="1">
              <a:buFont typeface="Wingdings 2" pitchFamily="18" charset="2"/>
              <a:buNone/>
              <a:defRPr/>
            </a:pPr>
            <a:r>
              <a:rPr lang="en-US" b="1" u="sng" dirty="0" smtClean="0">
                <a:solidFill>
                  <a:srgbClr val="FF0000"/>
                </a:solidFill>
                <a:effectLst>
                  <a:outerShdw blurRad="38100" dist="38100" dir="2700000" algn="tl">
                    <a:srgbClr val="000000"/>
                  </a:outerShdw>
                </a:effectLst>
              </a:rPr>
              <a:t>*</a:t>
            </a:r>
            <a:r>
              <a:rPr lang="en-US" b="1" u="sng" dirty="0" smtClean="0">
                <a:solidFill>
                  <a:srgbClr val="CF6868"/>
                </a:solidFill>
                <a:effectLst>
                  <a:outerShdw blurRad="38100" dist="38100" dir="2700000" algn="tl">
                    <a:srgbClr val="000000"/>
                  </a:outerShdw>
                </a:effectLst>
              </a:rPr>
              <a:t>Renal calculi</a:t>
            </a:r>
          </a:p>
          <a:p>
            <a:pPr marL="0" indent="0" eaLnBrk="1" hangingPunct="1">
              <a:buFont typeface="Wingdings 2" pitchFamily="18" charset="2"/>
              <a:buNone/>
              <a:defRPr/>
            </a:pPr>
            <a:r>
              <a:rPr lang="en-US" sz="2800" b="1" u="sng" dirty="0" smtClean="0">
                <a:solidFill>
                  <a:schemeClr val="tx2"/>
                </a:solidFill>
                <a:effectLst>
                  <a:outerShdw blurRad="38100" dist="38100" dir="2700000" algn="tl">
                    <a:srgbClr val="000000"/>
                  </a:outerShdw>
                </a:effectLst>
              </a:rPr>
              <a:t>Also known as </a:t>
            </a:r>
            <a:r>
              <a:rPr lang="en-US" b="1" u="sng" dirty="0" smtClean="0">
                <a:solidFill>
                  <a:srgbClr val="CF6868"/>
                </a:solidFill>
                <a:effectLst>
                  <a:outerShdw blurRad="38100" dist="38100" dir="2700000" algn="tl">
                    <a:srgbClr val="000000"/>
                  </a:outerShdw>
                </a:effectLst>
              </a:rPr>
              <a:t>nephrolithiasis</a:t>
            </a:r>
          </a:p>
          <a:p>
            <a:pPr marL="0" indent="0" eaLnBrk="1" hangingPunct="1">
              <a:buFont typeface="Wingdings 2" pitchFamily="18" charset="2"/>
              <a:buNone/>
              <a:defRPr/>
            </a:pPr>
            <a:r>
              <a:rPr lang="en-US" b="1" dirty="0" smtClean="0">
                <a:solidFill>
                  <a:srgbClr val="CF6868"/>
                </a:solidFill>
                <a:effectLst>
                  <a:outerShdw blurRad="38100" dist="38100" dir="2700000" algn="tl">
                    <a:srgbClr val="000000"/>
                  </a:outerShdw>
                </a:effectLst>
              </a:rPr>
              <a:t>                         </a:t>
            </a:r>
            <a:r>
              <a:rPr lang="en-US" dirty="0" err="1" smtClean="0">
                <a:solidFill>
                  <a:schemeClr val="tx2"/>
                </a:solidFill>
                <a:effectLst>
                  <a:outerShdw blurRad="38100" dist="38100" dir="2700000" algn="tl">
                    <a:srgbClr val="000000"/>
                  </a:outerShdw>
                </a:effectLst>
              </a:rPr>
              <a:t>nephro</a:t>
            </a:r>
            <a:r>
              <a:rPr lang="en-US" dirty="0" smtClean="0">
                <a:solidFill>
                  <a:schemeClr val="tx2"/>
                </a:solidFill>
                <a:effectLst>
                  <a:outerShdw blurRad="38100" dist="38100" dir="2700000" algn="tl">
                    <a:srgbClr val="000000"/>
                  </a:outerShdw>
                </a:effectLst>
              </a:rPr>
              <a:t> </a:t>
            </a:r>
            <a:r>
              <a:rPr lang="en-US" dirty="0" err="1" smtClean="0">
                <a:solidFill>
                  <a:schemeClr val="tx2"/>
                </a:solidFill>
                <a:effectLst>
                  <a:outerShdw blurRad="38100" dist="38100" dir="2700000" algn="tl">
                    <a:srgbClr val="000000"/>
                  </a:outerShdw>
                </a:effectLst>
              </a:rPr>
              <a:t>lith</a:t>
            </a:r>
            <a:r>
              <a:rPr lang="en-US" dirty="0" smtClean="0">
                <a:solidFill>
                  <a:schemeClr val="tx2"/>
                </a:solidFill>
                <a:effectLst>
                  <a:outerShdw blurRad="38100" dist="38100" dir="2700000" algn="tl">
                    <a:srgbClr val="000000"/>
                  </a:outerShdw>
                </a:effectLst>
              </a:rPr>
              <a:t> </a:t>
            </a:r>
            <a:r>
              <a:rPr lang="en-US" dirty="0" err="1" smtClean="0">
                <a:solidFill>
                  <a:schemeClr val="tx2"/>
                </a:solidFill>
                <a:effectLst>
                  <a:outerShdw blurRad="38100" dist="38100" dir="2700000" algn="tl">
                    <a:srgbClr val="000000"/>
                  </a:outerShdw>
                </a:effectLst>
              </a:rPr>
              <a:t>iasis</a:t>
            </a:r>
            <a:endParaRPr lang="en-US" dirty="0" smtClean="0">
              <a:solidFill>
                <a:schemeClr val="tx2"/>
              </a:solidFill>
              <a:effectLst>
                <a:outerShdw blurRad="38100" dist="38100" dir="2700000" algn="tl">
                  <a:srgbClr val="000000"/>
                </a:outerShdw>
              </a:effectLst>
            </a:endParaRPr>
          </a:p>
          <a:p>
            <a:pPr marL="0" indent="0" eaLnBrk="1" hangingPunct="1">
              <a:buFont typeface="Wingdings 2" pitchFamily="18" charset="2"/>
              <a:buNone/>
              <a:defRPr/>
            </a:pPr>
            <a:endParaRPr lang="en-US" dirty="0" smtClean="0">
              <a:solidFill>
                <a:schemeClr val="tx2"/>
              </a:solidFill>
              <a:effectLst>
                <a:outerShdw blurRad="38100" dist="38100" dir="2700000" algn="tl">
                  <a:srgbClr val="000000"/>
                </a:outerShdw>
              </a:effectLst>
            </a:endParaRPr>
          </a:p>
          <a:p>
            <a:pPr marL="0" indent="0" eaLnBrk="1" hangingPunct="1">
              <a:buFont typeface="Wingdings 2" pitchFamily="18" charset="2"/>
              <a:buNone/>
              <a:defRPr/>
            </a:pPr>
            <a:r>
              <a:rPr lang="en-US" sz="2800" dirty="0" smtClean="0">
                <a:solidFill>
                  <a:schemeClr val="tx2"/>
                </a:solidFill>
                <a:effectLst>
                  <a:outerShdw blurRad="38100" dist="38100" dir="2700000" algn="tl">
                    <a:srgbClr val="000000"/>
                  </a:outerShdw>
                </a:effectLst>
              </a:rPr>
              <a:t>What are renal calculi </a:t>
            </a:r>
            <a:r>
              <a:rPr lang="en-US" sz="2800" dirty="0" smtClean="0">
                <a:effectLst>
                  <a:outerShdw blurRad="38100" dist="38100" dir="2700000" algn="tl">
                    <a:srgbClr val="000000"/>
                  </a:outerShdw>
                </a:effectLst>
              </a:rPr>
              <a:t>made of? </a:t>
            </a:r>
          </a:p>
          <a:p>
            <a:pPr marL="0" indent="0" eaLnBrk="1" hangingPunct="1">
              <a:buFont typeface="Wingdings 2" pitchFamily="18" charset="2"/>
              <a:buNone/>
              <a:defRPr/>
            </a:pPr>
            <a:r>
              <a:rPr lang="en-US" sz="2800" dirty="0" smtClean="0">
                <a:solidFill>
                  <a:srgbClr val="00FFCC"/>
                </a:solidFill>
                <a:effectLst>
                  <a:outerShdw blurRad="38100" dist="38100" dir="2700000" algn="tl">
                    <a:srgbClr val="000000"/>
                  </a:outerShdw>
                </a:effectLst>
              </a:rPr>
              <a:t>Calcium and uric acid</a:t>
            </a:r>
          </a:p>
          <a:p>
            <a:pPr marL="0" indent="0" eaLnBrk="1" hangingPunct="1">
              <a:buFont typeface="Wingdings 2" pitchFamily="18" charset="2"/>
              <a:buNone/>
              <a:defRPr/>
            </a:pPr>
            <a:r>
              <a:rPr lang="en-US" sz="2800" dirty="0" smtClean="0">
                <a:solidFill>
                  <a:schemeClr val="tx2"/>
                </a:solidFill>
                <a:effectLst>
                  <a:outerShdw blurRad="38100" dist="38100" dir="2700000" algn="tl">
                    <a:srgbClr val="000000"/>
                  </a:outerShdw>
                </a:effectLst>
              </a:rPr>
              <a:t>What are the </a:t>
            </a:r>
            <a:r>
              <a:rPr lang="en-US" sz="2800" b="1" u="sng" dirty="0" smtClean="0">
                <a:solidFill>
                  <a:srgbClr val="FF0000"/>
                </a:solidFill>
                <a:effectLst>
                  <a:outerShdw blurRad="38100" dist="38100" dir="2700000" algn="tl">
                    <a:srgbClr val="000000"/>
                  </a:outerShdw>
                </a:effectLst>
              </a:rPr>
              <a:t>*</a:t>
            </a:r>
            <a:r>
              <a:rPr lang="en-US" sz="2800" u="sng" dirty="0" smtClean="0">
                <a:solidFill>
                  <a:schemeClr val="tx2"/>
                </a:solidFill>
                <a:effectLst>
                  <a:outerShdw blurRad="38100" dist="38100" dir="2700000" algn="tl">
                    <a:srgbClr val="000000"/>
                  </a:outerShdw>
                </a:effectLst>
              </a:rPr>
              <a:t>symptoms?</a:t>
            </a:r>
          </a:p>
          <a:p>
            <a:pPr marL="0" indent="0" eaLnBrk="1" hangingPunct="1">
              <a:buFont typeface="Wingdings 2" pitchFamily="18" charset="2"/>
              <a:buNone/>
              <a:defRPr/>
            </a:pPr>
            <a:r>
              <a:rPr lang="en-US" sz="2800" u="sng" dirty="0" smtClean="0">
                <a:solidFill>
                  <a:schemeClr val="tx2"/>
                </a:solidFill>
                <a:effectLst>
                  <a:outerShdw blurRad="38100" dist="38100" dir="2700000" algn="tl">
                    <a:srgbClr val="000000"/>
                  </a:outerShdw>
                </a:effectLst>
              </a:rPr>
              <a:t>Extreme flank pain, nausea, </a:t>
            </a:r>
          </a:p>
          <a:p>
            <a:pPr marL="0" indent="0" eaLnBrk="1" hangingPunct="1">
              <a:buFont typeface="Wingdings 2" pitchFamily="18" charset="2"/>
              <a:buNone/>
              <a:defRPr/>
            </a:pPr>
            <a:r>
              <a:rPr lang="en-US" sz="2800" u="sng" dirty="0" smtClean="0">
                <a:solidFill>
                  <a:schemeClr val="tx2"/>
                </a:solidFill>
                <a:effectLst>
                  <a:outerShdw blurRad="38100" dist="38100" dir="2700000" algn="tl">
                    <a:srgbClr val="000000"/>
                  </a:outerShdw>
                </a:effectLst>
              </a:rPr>
              <a:t>vomiting, burning, frequent</a:t>
            </a:r>
          </a:p>
          <a:p>
            <a:pPr marL="0" indent="0" eaLnBrk="1" hangingPunct="1">
              <a:buFont typeface="Wingdings 2" pitchFamily="18" charset="2"/>
              <a:buNone/>
              <a:defRPr/>
            </a:pPr>
            <a:r>
              <a:rPr lang="en-US" sz="2800" u="sng" dirty="0" smtClean="0">
                <a:solidFill>
                  <a:schemeClr val="tx2"/>
                </a:solidFill>
                <a:effectLst>
                  <a:outerShdw blurRad="38100" dist="38100" dir="2700000" algn="tl">
                    <a:srgbClr val="000000"/>
                  </a:outerShdw>
                </a:effectLst>
              </a:rPr>
              <a:t>urination, chills, fever, weakness,</a:t>
            </a:r>
          </a:p>
          <a:p>
            <a:pPr marL="0" indent="0" eaLnBrk="1" hangingPunct="1">
              <a:buFont typeface="Wingdings 2" pitchFamily="18" charset="2"/>
              <a:buNone/>
              <a:defRPr/>
            </a:pPr>
            <a:r>
              <a:rPr lang="en-US" sz="2800" u="sng" dirty="0" smtClean="0">
                <a:solidFill>
                  <a:schemeClr val="tx2"/>
                </a:solidFill>
                <a:effectLst>
                  <a:outerShdw blurRad="38100" dist="38100" dir="2700000" algn="tl">
                    <a:srgbClr val="000000"/>
                  </a:outerShdw>
                </a:effectLst>
              </a:rPr>
              <a:t>hematuria, </a:t>
            </a:r>
            <a:r>
              <a:rPr lang="en-US" sz="2800" u="sng" dirty="0" err="1" smtClean="0">
                <a:solidFill>
                  <a:schemeClr val="tx2"/>
                </a:solidFill>
                <a:effectLst>
                  <a:outerShdw blurRad="38100" dist="38100" dir="2700000" algn="tl">
                    <a:srgbClr val="000000"/>
                  </a:outerShdw>
                </a:effectLst>
              </a:rPr>
              <a:t>hydronephrosis</a:t>
            </a:r>
            <a:r>
              <a:rPr lang="en-US" sz="2800" u="sng" dirty="0" smtClean="0">
                <a:solidFill>
                  <a:schemeClr val="tx2"/>
                </a:solidFill>
                <a:effectLst>
                  <a:outerShdw blurRad="38100" dist="38100" dir="2700000" algn="tl">
                    <a:srgbClr val="000000"/>
                  </a:outerShdw>
                </a:effectLst>
              </a:rPr>
              <a:t> </a:t>
            </a:r>
          </a:p>
          <a:p>
            <a:pPr marL="0" indent="0" eaLnBrk="1" hangingPunct="1">
              <a:buFont typeface="Wingdings 2" pitchFamily="18" charset="2"/>
              <a:buNone/>
              <a:defRPr/>
            </a:pPr>
            <a:r>
              <a:rPr lang="en-US" sz="2800" u="sng" dirty="0" smtClean="0">
                <a:solidFill>
                  <a:schemeClr val="tx2"/>
                </a:solidFill>
                <a:effectLst>
                  <a:outerShdw blurRad="38100" dist="38100" dir="2700000" algn="tl">
                    <a:srgbClr val="000000"/>
                  </a:outerShdw>
                </a:effectLst>
              </a:rPr>
              <a:t>(distention of the kidney due to </a:t>
            </a:r>
          </a:p>
          <a:p>
            <a:pPr marL="0" indent="0" eaLnBrk="1" hangingPunct="1">
              <a:buFont typeface="Wingdings 2" pitchFamily="18" charset="2"/>
              <a:buNone/>
              <a:defRPr/>
            </a:pPr>
            <a:r>
              <a:rPr lang="en-US" sz="2800" u="sng" dirty="0" smtClean="0">
                <a:solidFill>
                  <a:schemeClr val="tx2"/>
                </a:solidFill>
                <a:effectLst>
                  <a:outerShdw blurRad="38100" dist="38100" dir="2700000" algn="tl">
                    <a:srgbClr val="000000"/>
                  </a:outerShdw>
                </a:effectLst>
              </a:rPr>
              <a:t>accumulation of fluid)</a:t>
            </a:r>
          </a:p>
          <a:p>
            <a:pPr marL="0" indent="0" eaLnBrk="1" hangingPunct="1">
              <a:buFont typeface="Wingdings 2" pitchFamily="18" charset="2"/>
              <a:buNone/>
              <a:defRPr/>
            </a:pPr>
            <a:endParaRPr lang="en-US" b="1" dirty="0" smtClean="0">
              <a:solidFill>
                <a:srgbClr val="CF6868"/>
              </a:solidFill>
              <a:effectLst>
                <a:outerShdw blurRad="38100" dist="38100" dir="2700000" algn="tl">
                  <a:srgbClr val="000000"/>
                </a:outerShdw>
              </a:effectLst>
            </a:endParaRPr>
          </a:p>
          <a:p>
            <a:pPr marL="0" indent="0" eaLnBrk="1" hangingPunct="1">
              <a:defRPr/>
            </a:pPr>
            <a:endParaRPr lang="en-US" dirty="0" smtClean="0"/>
          </a:p>
          <a:p>
            <a:pPr marL="0" indent="0" eaLnBrk="1" hangingPunct="1">
              <a:defRPr/>
            </a:pPr>
            <a:endParaRPr lang="en-US" dirty="0"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pic>
        <p:nvPicPr>
          <p:cNvPr id="51205" name="Picture 2" descr="12-24"/>
          <p:cNvPicPr>
            <a:picLocks noChangeAspect="1" noChangeArrowheads="1"/>
          </p:cNvPicPr>
          <p:nvPr/>
        </p:nvPicPr>
        <p:blipFill>
          <a:blip r:embed="rId2"/>
          <a:srcRect/>
          <a:stretch>
            <a:fillRect/>
          </a:stretch>
        </p:blipFill>
        <p:spPr bwMode="auto">
          <a:xfrm>
            <a:off x="6303963" y="3908425"/>
            <a:ext cx="1697037" cy="22637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6A0CA86-2B88-46CC-8047-287715020226}" type="slidenum">
              <a:rPr lang="en-US"/>
              <a:pPr>
                <a:defRPr/>
              </a:pPr>
              <a:t>34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8"/>
            <a:ext cx="4038600" cy="4525962"/>
          </a:xfrm>
        </p:spPr>
        <p:txBody>
          <a:bodyPr>
            <a:normAutofit/>
          </a:bodyPr>
          <a:lstStyle/>
          <a:p>
            <a:pPr marL="0" indent="0" eaLnBrk="1" hangingPunct="1">
              <a:buFont typeface="Wingdings 2" pitchFamily="18" charset="2"/>
              <a:buNone/>
              <a:defRPr/>
            </a:pPr>
            <a:r>
              <a:rPr lang="en-US" b="1" u="sng" dirty="0" smtClean="0">
                <a:solidFill>
                  <a:srgbClr val="FF0000"/>
                </a:solidFill>
                <a:effectLst>
                  <a:outerShdw blurRad="38100" dist="38100" dir="2700000" algn="tl">
                    <a:srgbClr val="000000"/>
                  </a:outerShdw>
                </a:effectLst>
              </a:rPr>
              <a:t>*</a:t>
            </a:r>
            <a:r>
              <a:rPr lang="en-US" b="1" u="sng" dirty="0" smtClean="0">
                <a:solidFill>
                  <a:srgbClr val="CF6868"/>
                </a:solidFill>
                <a:effectLst>
                  <a:outerShdw blurRad="38100" dist="38100" dir="2700000" algn="tl">
                    <a:srgbClr val="000000"/>
                  </a:outerShdw>
                </a:effectLst>
              </a:rPr>
              <a:t>Renal calculi-can obstruct the flow of urine.</a:t>
            </a:r>
          </a:p>
          <a:p>
            <a:pPr marL="0" indent="0" eaLnBrk="1" hangingPunct="1">
              <a:buFont typeface="Wingdings 2" pitchFamily="18" charset="2"/>
              <a:buNone/>
              <a:defRPr/>
            </a:pPr>
            <a:endParaRPr lang="en-US" b="1" dirty="0" smtClean="0">
              <a:solidFill>
                <a:srgbClr val="CF6868"/>
              </a:solidFill>
              <a:effectLst>
                <a:outerShdw blurRad="38100" dist="38100" dir="2700000" algn="tl">
                  <a:srgbClr val="000000"/>
                </a:outerShdw>
              </a:effectLst>
            </a:endParaRPr>
          </a:p>
          <a:p>
            <a:pPr marL="0" indent="0" eaLnBrk="1" hangingPunct="1">
              <a:defRPr/>
            </a:pPr>
            <a:r>
              <a:rPr lang="en-US" sz="2800" b="1" u="sng" dirty="0" smtClean="0">
                <a:solidFill>
                  <a:srgbClr val="FF0000"/>
                </a:solidFill>
                <a:effectLst>
                  <a:outerShdw blurRad="38100" dist="38100" dir="2700000" algn="tl">
                    <a:srgbClr val="000000"/>
                  </a:outerShdw>
                </a:effectLst>
              </a:rPr>
              <a:t>*</a:t>
            </a:r>
            <a:r>
              <a:rPr lang="en-US" sz="2800" u="sng" dirty="0" smtClean="0">
                <a:solidFill>
                  <a:schemeClr val="tx2"/>
                </a:solidFill>
                <a:effectLst>
                  <a:outerShdw blurRad="38100" dist="38100" dir="2700000" algn="tl">
                    <a:srgbClr val="000000"/>
                  </a:outerShdw>
                </a:effectLst>
              </a:rPr>
              <a:t>What will happen if the ureters are blocked? </a:t>
            </a:r>
          </a:p>
          <a:p>
            <a:pPr marL="0" indent="0" eaLnBrk="1" hangingPunct="1">
              <a:buNone/>
              <a:defRPr/>
            </a:pPr>
            <a:r>
              <a:rPr lang="en-US" sz="2800" u="sng" dirty="0" smtClean="0">
                <a:solidFill>
                  <a:schemeClr val="tx2"/>
                </a:solidFill>
                <a:effectLst>
                  <a:outerShdw blurRad="38100" dist="38100" dir="2700000" algn="tl">
                    <a:srgbClr val="000000"/>
                  </a:outerShdw>
                </a:effectLst>
              </a:rPr>
              <a:t>Severe flank pain and </a:t>
            </a:r>
            <a:r>
              <a:rPr lang="en-US" sz="2800" u="sng" dirty="0" err="1" smtClean="0">
                <a:solidFill>
                  <a:schemeClr val="tx2"/>
                </a:solidFill>
                <a:effectLst>
                  <a:outerShdw blurRad="38100" dist="38100" dir="2700000" algn="tl">
                    <a:srgbClr val="000000"/>
                  </a:outerShdw>
                </a:effectLst>
              </a:rPr>
              <a:t>hydronephrosis</a:t>
            </a:r>
            <a:endParaRPr lang="en-US" sz="2800" u="sng" dirty="0" smtClean="0">
              <a:solidFill>
                <a:schemeClr val="tx2"/>
              </a:solidFill>
              <a:effectLst>
                <a:outerShdw blurRad="38100" dist="38100" dir="2700000" algn="tl">
                  <a:srgbClr val="000000"/>
                </a:outerShdw>
              </a:effectLst>
            </a:endParaRPr>
          </a:p>
          <a:p>
            <a:pPr marL="0" indent="0" eaLnBrk="1" hangingPunct="1">
              <a:defRPr/>
            </a:pPr>
            <a:endParaRPr lang="en-US" dirty="0" smtClean="0"/>
          </a:p>
          <a:p>
            <a:pPr marL="0" indent="0" eaLnBrk="1" hangingPunct="1">
              <a:defRPr/>
            </a:pPr>
            <a:endParaRPr lang="en-US" dirty="0"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pic>
        <p:nvPicPr>
          <p:cNvPr id="52229" name="Picture 2" descr="12-23"/>
          <p:cNvPicPr>
            <a:picLocks noChangeAspect="1" noChangeArrowheads="1"/>
          </p:cNvPicPr>
          <p:nvPr/>
        </p:nvPicPr>
        <p:blipFill>
          <a:blip r:embed="rId2"/>
          <a:srcRect/>
          <a:stretch>
            <a:fillRect/>
          </a:stretch>
        </p:blipFill>
        <p:spPr bwMode="auto">
          <a:xfrm>
            <a:off x="5334000" y="1646238"/>
            <a:ext cx="2759075" cy="44037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445D2EC-1E49-4DF3-AF50-3C19E5EC4485}" type="slidenum">
              <a:rPr lang="en-US"/>
              <a:pPr>
                <a:defRPr/>
              </a:pPr>
              <a:t>35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8"/>
            <a:ext cx="4038600" cy="4525962"/>
          </a:xfrm>
        </p:spPr>
        <p:txBody>
          <a:bodyPr>
            <a:normAutofit/>
          </a:bodyPr>
          <a:lstStyle/>
          <a:p>
            <a:pPr marL="0" indent="0" eaLnBrk="1" hangingPunct="1">
              <a:buFont typeface="Wingdings 2" pitchFamily="18" charset="2"/>
              <a:buNone/>
              <a:defRPr/>
            </a:pPr>
            <a:r>
              <a:rPr lang="en-US" b="1" u="sng" smtClean="0">
                <a:solidFill>
                  <a:srgbClr val="CF6868"/>
                </a:solidFill>
                <a:effectLst>
                  <a:outerShdw blurRad="38100" dist="38100" dir="2700000" algn="tl">
                    <a:srgbClr val="000000"/>
                  </a:outerShdw>
                </a:effectLst>
              </a:rPr>
              <a:t>Renal calculi</a:t>
            </a:r>
          </a:p>
          <a:p>
            <a:pPr marL="0" indent="0" eaLnBrk="1" hangingPunct="1">
              <a:buFont typeface="Wingdings 2" pitchFamily="18" charset="2"/>
              <a:buNone/>
              <a:defRPr/>
            </a:pPr>
            <a:endParaRPr lang="en-US" b="1" smtClean="0">
              <a:solidFill>
                <a:srgbClr val="CF6868"/>
              </a:solidFill>
              <a:effectLst>
                <a:outerShdw blurRad="38100" dist="38100" dir="2700000" algn="tl">
                  <a:srgbClr val="000000"/>
                </a:outerShdw>
              </a:effectLst>
            </a:endParaRPr>
          </a:p>
          <a:p>
            <a:pPr marL="0" indent="0" eaLnBrk="1" hangingPunct="1">
              <a:defRPr/>
            </a:pPr>
            <a:r>
              <a:rPr lang="en-US" sz="2400" smtClean="0"/>
              <a:t>How is it </a:t>
            </a:r>
            <a:r>
              <a:rPr lang="en-US" sz="2400" u="sng" smtClean="0">
                <a:solidFill>
                  <a:srgbClr val="F7FC1A"/>
                </a:solidFill>
              </a:rPr>
              <a:t>treated?</a:t>
            </a:r>
          </a:p>
          <a:p>
            <a:pPr marL="0" indent="0" eaLnBrk="1" hangingPunct="1">
              <a:defRPr/>
            </a:pPr>
            <a:r>
              <a:rPr lang="en-US" sz="2400" u="sng" smtClean="0">
                <a:solidFill>
                  <a:srgbClr val="F7FC1A"/>
                </a:solidFill>
              </a:rPr>
              <a:t>Fluid to increase output,</a:t>
            </a:r>
            <a:r>
              <a:rPr lang="en-US" u="sng" smtClean="0">
                <a:solidFill>
                  <a:srgbClr val="F7FC1A"/>
                </a:solidFill>
              </a:rPr>
              <a:t> </a:t>
            </a:r>
            <a:r>
              <a:rPr lang="en-US" sz="2400" u="sng" smtClean="0">
                <a:solidFill>
                  <a:srgbClr val="F7FC1A"/>
                </a:solidFill>
              </a:rPr>
              <a:t>medication to dissolve the stone, urethroscope or lithrotripsy</a:t>
            </a:r>
          </a:p>
          <a:p>
            <a:pPr marL="0" indent="0" eaLnBrk="1" hangingPunct="1">
              <a:defRPr/>
            </a:pPr>
            <a:endParaRPr lang="en-US" u="sng" smtClean="0">
              <a:solidFill>
                <a:schemeClr val="hlink"/>
              </a:solidFill>
            </a:endParaRPr>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53252" name="Content Placeholder 2"/>
          <p:cNvSpPr txBox="1">
            <a:spLocks/>
          </p:cNvSpPr>
          <p:nvPr/>
        </p:nvSpPr>
        <p:spPr bwMode="auto">
          <a:xfrm>
            <a:off x="457200" y="1676400"/>
            <a:ext cx="8077200" cy="4525963"/>
          </a:xfrm>
          <a:prstGeom prst="rect">
            <a:avLst/>
          </a:prstGeom>
          <a:noFill/>
          <a:ln w="9525">
            <a:noFill/>
            <a:miter lim="800000"/>
            <a:headEnd/>
            <a:tailEnd/>
          </a:ln>
        </p:spPr>
        <p:txBody>
          <a:bodyPr/>
          <a:lstStyle/>
          <a:p>
            <a:pPr marL="292100" indent="-292100">
              <a:buClr>
                <a:schemeClr val="accent1"/>
              </a:buClr>
              <a:buSzPct val="70000"/>
              <a:buFont typeface="Wingdings 2" pitchFamily="18" charset="2"/>
              <a:buChar char=""/>
            </a:pPr>
            <a:endParaRPr lang="en-US" sz="3200">
              <a:latin typeface="Rockwell" pitchFamily="18" charset="0"/>
            </a:endParaRPr>
          </a:p>
        </p:txBody>
      </p:sp>
      <p:pic>
        <p:nvPicPr>
          <p:cNvPr id="53253" name="Picture 2" descr="12-24"/>
          <p:cNvPicPr>
            <a:picLocks noChangeAspect="1" noChangeArrowheads="1"/>
          </p:cNvPicPr>
          <p:nvPr/>
        </p:nvPicPr>
        <p:blipFill>
          <a:blip r:embed="rId2"/>
          <a:srcRect/>
          <a:stretch>
            <a:fillRect/>
          </a:stretch>
        </p:blipFill>
        <p:spPr bwMode="auto">
          <a:xfrm>
            <a:off x="4800600" y="1903413"/>
            <a:ext cx="3200400" cy="4268787"/>
          </a:xfrm>
          <a:prstGeom prst="rect">
            <a:avLst/>
          </a:prstGeom>
          <a:noFill/>
          <a:ln w="9525">
            <a:noFill/>
            <a:miter lim="800000"/>
            <a:headEnd/>
            <a:tailEnd/>
          </a:ln>
        </p:spPr>
      </p:pic>
      <p:pic>
        <p:nvPicPr>
          <p:cNvPr id="53254" name="Picture 2" descr="C:\Program Files (x86)\Microsoft Office\MEDIA\CAGCAT10\j0199755.wmf"/>
          <p:cNvPicPr>
            <a:picLocks noChangeAspect="1" noChangeArrowheads="1"/>
          </p:cNvPicPr>
          <p:nvPr/>
        </p:nvPicPr>
        <p:blipFill>
          <a:blip r:embed="rId3"/>
          <a:srcRect/>
          <a:stretch>
            <a:fillRect/>
          </a:stretch>
        </p:blipFill>
        <p:spPr bwMode="auto">
          <a:xfrm>
            <a:off x="1143000" y="4686300"/>
            <a:ext cx="1231900" cy="12573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B935EC3-FE22-41BA-AEAB-B0C2B8C9D658}" type="slidenum">
              <a:rPr lang="en-US"/>
              <a:pPr>
                <a:defRPr/>
              </a:pPr>
              <a:t>36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525963"/>
          </a:xfrm>
        </p:spPr>
        <p:txBody>
          <a:bodyPr>
            <a:normAutofit/>
          </a:bodyPr>
          <a:lstStyle/>
          <a:p>
            <a:pPr marL="0" indent="0" eaLnBrk="1" fontAlgn="auto" hangingPunct="1">
              <a:spcBef>
                <a:spcPts val="0"/>
              </a:spcBef>
              <a:spcAft>
                <a:spcPts val="0"/>
              </a:spcAft>
              <a:buFont typeface="Wingdings 2"/>
              <a:buNone/>
              <a:defRPr/>
            </a:pPr>
            <a:r>
              <a:rPr lang="en-US" b="1" dirty="0" smtClean="0">
                <a:solidFill>
                  <a:schemeClr val="accent6">
                    <a:lumMod val="75000"/>
                  </a:schemeClr>
                </a:solidFill>
                <a:effectLst>
                  <a:outerShdw blurRad="38100" dist="38100" dir="2700000" algn="tl">
                    <a:srgbClr val="000000">
                      <a:alpha val="43137"/>
                    </a:srgbClr>
                  </a:outerShdw>
                </a:effectLst>
              </a:rPr>
              <a:t>Renal calculi</a:t>
            </a:r>
            <a:endParaRPr lang="en-US" dirty="0" smtClean="0"/>
          </a:p>
          <a:p>
            <a:pPr eaLnBrk="1" fontAlgn="auto" hangingPunct="1">
              <a:spcBef>
                <a:spcPts val="0"/>
              </a:spcBef>
              <a:spcAft>
                <a:spcPts val="0"/>
              </a:spcAft>
              <a:buFont typeface="Wingdings 2"/>
              <a:buChar char=""/>
              <a:defRPr/>
            </a:pPr>
            <a:r>
              <a:rPr lang="en-US" dirty="0" smtClean="0"/>
              <a:t>How does lithotripsy work?</a:t>
            </a:r>
          </a:p>
          <a:p>
            <a:pPr eaLnBrk="1" fontAlgn="auto" hangingPunct="1">
              <a:spcBef>
                <a:spcPts val="0"/>
              </a:spcBef>
              <a:spcAft>
                <a:spcPts val="0"/>
              </a:spcAft>
              <a:buFont typeface="Wingdings 2"/>
              <a:buChar char=""/>
              <a:defRPr/>
            </a:pPr>
            <a:r>
              <a:rPr lang="en-US" dirty="0" smtClean="0"/>
              <a:t>Is it a cure?</a:t>
            </a:r>
            <a:endParaRPr lang="en-US" dirty="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54276" name="Content Placeholder 2"/>
          <p:cNvSpPr txBox="1">
            <a:spLocks/>
          </p:cNvSpPr>
          <p:nvPr/>
        </p:nvSpPr>
        <p:spPr bwMode="auto">
          <a:xfrm>
            <a:off x="457200" y="1646238"/>
            <a:ext cx="8077200" cy="4525962"/>
          </a:xfrm>
          <a:prstGeom prst="rect">
            <a:avLst/>
          </a:prstGeom>
          <a:noFill/>
          <a:ln w="9525">
            <a:noFill/>
            <a:miter lim="800000"/>
            <a:headEnd/>
            <a:tailEnd/>
          </a:ln>
        </p:spPr>
        <p:txBody>
          <a:bodyPr/>
          <a:lstStyle/>
          <a:p>
            <a:pPr marL="292100" indent="-292100">
              <a:buClr>
                <a:schemeClr val="accent1"/>
              </a:buClr>
              <a:buSzPct val="70000"/>
              <a:buFont typeface="Wingdings 2" pitchFamily="18" charset="2"/>
              <a:buChar char=""/>
            </a:pPr>
            <a:endParaRPr lang="en-US" sz="3200">
              <a:latin typeface="Rockwell" pitchFamily="18" charset="0"/>
            </a:endParaRPr>
          </a:p>
        </p:txBody>
      </p:sp>
      <p:pic>
        <p:nvPicPr>
          <p:cNvPr id="54277" name="Picture 2" descr="12-25"/>
          <p:cNvPicPr>
            <a:picLocks noChangeAspect="1" noChangeArrowheads="1"/>
          </p:cNvPicPr>
          <p:nvPr/>
        </p:nvPicPr>
        <p:blipFill>
          <a:blip r:embed="rId2"/>
          <a:srcRect/>
          <a:stretch>
            <a:fillRect/>
          </a:stretch>
        </p:blipFill>
        <p:spPr bwMode="auto">
          <a:xfrm>
            <a:off x="1433513" y="3429000"/>
            <a:ext cx="6124575" cy="2743200"/>
          </a:xfrm>
          <a:prstGeom prst="rect">
            <a:avLst/>
          </a:prstGeom>
          <a:noFill/>
          <a:ln w="9525">
            <a:noFill/>
            <a:miter lim="800000"/>
            <a:headEnd/>
            <a:tailEnd/>
          </a:ln>
        </p:spPr>
      </p:pic>
      <p:pic>
        <p:nvPicPr>
          <p:cNvPr id="54278" name="Picture 2" descr="C:\Program Files (x86)\Microsoft Office\MEDIA\CAGCAT10\j0199755.wmf"/>
          <p:cNvPicPr>
            <a:picLocks noChangeAspect="1" noChangeArrowheads="1"/>
          </p:cNvPicPr>
          <p:nvPr/>
        </p:nvPicPr>
        <p:blipFill>
          <a:blip r:embed="rId3"/>
          <a:srcRect/>
          <a:stretch>
            <a:fillRect/>
          </a:stretch>
        </p:blipFill>
        <p:spPr bwMode="auto">
          <a:xfrm>
            <a:off x="5867400" y="3733800"/>
            <a:ext cx="1231900" cy="12573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C0C6A41-3388-446D-996D-DE7995556B95}" type="slidenum">
              <a:rPr lang="en-US"/>
              <a:pPr>
                <a:defRPr/>
              </a:pPr>
              <a:t>37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525963"/>
          </a:xfrm>
        </p:spPr>
        <p:txBody>
          <a:bodyPr>
            <a:normAutofit lnSpcReduction="10000"/>
          </a:bodyPr>
          <a:lstStyle/>
          <a:p>
            <a:pPr marL="0" indent="0" eaLnBrk="1" hangingPunct="1">
              <a:buFont typeface="Wingdings 2" pitchFamily="18" charset="2"/>
              <a:buNone/>
              <a:defRPr/>
            </a:pPr>
            <a:r>
              <a:rPr lang="en-US" b="1" u="sng" dirty="0" smtClean="0">
                <a:solidFill>
                  <a:srgbClr val="FF0000"/>
                </a:solidFill>
                <a:effectLst>
                  <a:outerShdw blurRad="38100" dist="38100" dir="2700000" algn="tl">
                    <a:srgbClr val="000000"/>
                  </a:outerShdw>
                </a:effectLst>
              </a:rPr>
              <a:t>*</a:t>
            </a:r>
            <a:r>
              <a:rPr lang="en-US" b="1" u="sng" dirty="0" smtClean="0">
                <a:solidFill>
                  <a:srgbClr val="CF6868"/>
                </a:solidFill>
                <a:effectLst>
                  <a:outerShdw blurRad="38100" dist="38100" dir="2700000" algn="tl">
                    <a:srgbClr val="000000"/>
                  </a:outerShdw>
                </a:effectLst>
              </a:rPr>
              <a:t>Renal failure</a:t>
            </a:r>
            <a:r>
              <a:rPr lang="en-US" b="1" dirty="0" smtClean="0">
                <a:solidFill>
                  <a:srgbClr val="CF6868"/>
                </a:solidFill>
                <a:effectLst>
                  <a:outerShdw blurRad="38100" dist="38100" dir="2700000" algn="tl">
                    <a:srgbClr val="000000"/>
                  </a:outerShdw>
                </a:effectLst>
              </a:rPr>
              <a:t> </a:t>
            </a:r>
            <a:endParaRPr lang="en-US" dirty="0" smtClean="0"/>
          </a:p>
          <a:p>
            <a:pPr marL="0" indent="0" eaLnBrk="1" hangingPunct="1">
              <a:defRPr/>
            </a:pPr>
            <a:r>
              <a:rPr lang="en-US" sz="2800" b="1" u="sng" dirty="0" smtClean="0">
                <a:solidFill>
                  <a:srgbClr val="FF0000"/>
                </a:solidFill>
                <a:effectLst>
                  <a:outerShdw blurRad="38100" dist="38100" dir="2700000" algn="tl">
                    <a:srgbClr val="000000"/>
                  </a:outerShdw>
                </a:effectLst>
              </a:rPr>
              <a:t>*</a:t>
            </a:r>
            <a:r>
              <a:rPr lang="en-US" sz="2800" b="1" u="sng" dirty="0" smtClean="0">
                <a:solidFill>
                  <a:srgbClr val="DEDE38"/>
                </a:solidFill>
                <a:effectLst>
                  <a:outerShdw blurRad="38100" dist="38100" dir="2700000" algn="tl">
                    <a:srgbClr val="000000"/>
                  </a:outerShdw>
                </a:effectLst>
              </a:rPr>
              <a:t>Acute</a:t>
            </a:r>
          </a:p>
          <a:p>
            <a:pPr lvl="1" eaLnBrk="1" hangingPunct="1">
              <a:defRPr/>
            </a:pPr>
            <a:r>
              <a:rPr lang="en-US" sz="2800" b="1" u="sng" dirty="0" smtClean="0">
                <a:solidFill>
                  <a:srgbClr val="FF0000"/>
                </a:solidFill>
                <a:effectLst>
                  <a:outerShdw blurRad="38100" dist="38100" dir="2700000" algn="tl">
                    <a:srgbClr val="000000"/>
                  </a:outerShdw>
                </a:effectLst>
              </a:rPr>
              <a:t>*</a:t>
            </a:r>
            <a:r>
              <a:rPr lang="en-US" sz="2800" u="sng" dirty="0" smtClean="0">
                <a:effectLst>
                  <a:outerShdw blurRad="38100" dist="38100" dir="2700000" algn="tl">
                    <a:srgbClr val="000000"/>
                  </a:outerShdw>
                </a:effectLst>
              </a:rPr>
              <a:t>What causes it? Nephritis, shock, injury, bleeding, heart failure, poisoning</a:t>
            </a:r>
          </a:p>
          <a:p>
            <a:pPr lvl="1" eaLnBrk="1" hangingPunct="1">
              <a:defRPr/>
            </a:pPr>
            <a:endParaRPr lang="en-US" sz="2800" u="sng" dirty="0" smtClean="0">
              <a:effectLst>
                <a:outerShdw blurRad="38100" dist="38100" dir="2700000" algn="tl">
                  <a:srgbClr val="000000"/>
                </a:outerShdw>
              </a:effectLst>
            </a:endParaRPr>
          </a:p>
          <a:p>
            <a:pPr lvl="1" eaLnBrk="1" hangingPunct="1">
              <a:defRPr/>
            </a:pPr>
            <a:r>
              <a:rPr lang="en-US" sz="2800" b="1" u="sng" dirty="0" smtClean="0">
                <a:solidFill>
                  <a:srgbClr val="FF0000"/>
                </a:solidFill>
                <a:effectLst>
                  <a:outerShdw blurRad="38100" dist="38100" dir="2700000" algn="tl">
                    <a:srgbClr val="000000"/>
                  </a:outerShdw>
                </a:effectLst>
              </a:rPr>
              <a:t>*</a:t>
            </a:r>
            <a:r>
              <a:rPr lang="en-US" sz="2800" u="sng" dirty="0" smtClean="0">
                <a:effectLst>
                  <a:outerShdw blurRad="38100" dist="38100" dir="2700000" algn="tl">
                    <a:srgbClr val="000000"/>
                  </a:outerShdw>
                </a:effectLst>
              </a:rPr>
              <a:t>What are the symptoms? Oliguria is an early sign of failure (decreased urine), anuria (absence of urine), uremia (toxicity), headache, dyspnea, nausea, vomiting, coma, death</a:t>
            </a:r>
            <a:r>
              <a:rPr lang="en-US" sz="2800" dirty="0" smtClean="0">
                <a:effectLst>
                  <a:outerShdw blurRad="38100" dist="38100" dir="2700000" algn="tl">
                    <a:srgbClr val="000000"/>
                  </a:outerShdw>
                </a:effectLst>
              </a:rPr>
              <a:t>  </a:t>
            </a:r>
          </a:p>
          <a:p>
            <a:pPr marL="0" indent="0" eaLnBrk="1" hangingPunct="1">
              <a:defRPr/>
            </a:pPr>
            <a:endParaRPr lang="en-US" dirty="0" smtClean="0">
              <a:effectLst>
                <a:outerShdw blurRad="38100" dist="38100" dir="2700000" algn="tl">
                  <a:srgbClr val="000000"/>
                </a:outerShdw>
              </a:effectLst>
            </a:endParaRPr>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smtClean="0"/>
              <a:t>4.02 Understand the functions and disorders of the urinary system</a:t>
            </a:r>
            <a:endParaRPr lang="en-US"/>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smtClean="0">
                <a:solidFill>
                  <a:schemeClr val="tx2">
                    <a:tint val="100000"/>
                    <a:shade val="90000"/>
                    <a:satMod val="250000"/>
                    <a:alpha val="100000"/>
                  </a:schemeClr>
                </a:solidFill>
              </a:rPr>
              <a:t>Disorders of the urinary system</a:t>
            </a:r>
            <a:endParaRPr lang="en-US" dirty="0">
              <a:solidFill>
                <a:schemeClr val="tx2">
                  <a:tint val="100000"/>
                  <a:shade val="90000"/>
                  <a:satMod val="250000"/>
                  <a:alpha val="100000"/>
                </a:schemeClr>
              </a:solidFill>
            </a:endParaRPr>
          </a:p>
        </p:txBody>
      </p:sp>
      <p:sp>
        <p:nvSpPr>
          <p:cNvPr id="2" name="Slide Number Placeholder 1"/>
          <p:cNvSpPr>
            <a:spLocks noGrp="1"/>
          </p:cNvSpPr>
          <p:nvPr>
            <p:ph type="sldNum" sz="quarter" idx="12"/>
          </p:nvPr>
        </p:nvSpPr>
        <p:spPr/>
        <p:txBody>
          <a:bodyPr/>
          <a:lstStyle/>
          <a:p>
            <a:pPr>
              <a:defRPr/>
            </a:pPr>
            <a:fld id="{E63BBD58-13F4-41B3-AECC-DCEE264A1CE5}" type="slidenum">
              <a:rPr lang="en-US" smtClean="0"/>
              <a:pPr>
                <a:defRPr/>
              </a:pPr>
              <a:t>38</a:t>
            </a:fld>
            <a:endParaRPr lang="en-US" dirty="0"/>
          </a:p>
        </p:txBody>
      </p:sp>
    </p:spTree>
    <p:extLst>
      <p:ext uri="{BB962C8B-B14F-4D97-AF65-F5344CB8AC3E}">
        <p14:creationId xmlns:p14="http://schemas.microsoft.com/office/powerpoint/2010/main" val="14827406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525963"/>
          </a:xfrm>
        </p:spPr>
        <p:txBody>
          <a:bodyPr>
            <a:normAutofit lnSpcReduction="10000"/>
          </a:bodyPr>
          <a:lstStyle/>
          <a:p>
            <a:pPr marL="0" indent="0" eaLnBrk="1" hangingPunct="1">
              <a:buFont typeface="Wingdings 2" pitchFamily="18" charset="2"/>
              <a:buNone/>
              <a:defRPr/>
            </a:pPr>
            <a:r>
              <a:rPr lang="en-US" b="1" u="sng" smtClean="0">
                <a:solidFill>
                  <a:srgbClr val="CF6868"/>
                </a:solidFill>
                <a:effectLst>
                  <a:outerShdw blurRad="38100" dist="38100" dir="2700000" algn="tl">
                    <a:srgbClr val="000000"/>
                  </a:outerShdw>
                </a:effectLst>
              </a:rPr>
              <a:t>Renal failure</a:t>
            </a:r>
          </a:p>
          <a:p>
            <a:pPr marL="0" indent="0" eaLnBrk="1" hangingPunct="1">
              <a:buFont typeface="Wingdings 2" pitchFamily="18" charset="2"/>
              <a:buNone/>
              <a:defRPr/>
            </a:pPr>
            <a:r>
              <a:rPr lang="en-US" sz="2800" b="1" u="sng" smtClean="0">
                <a:solidFill>
                  <a:srgbClr val="CF6868"/>
                </a:solidFill>
                <a:effectLst>
                  <a:outerShdw blurRad="38100" dist="38100" dir="2700000" algn="tl">
                    <a:srgbClr val="000000"/>
                  </a:outerShdw>
                </a:effectLst>
                <a:latin typeface="Showcard Gothic"/>
              </a:rPr>
              <a:t>Chronic-gradual loss of nephron function</a:t>
            </a:r>
            <a:endParaRPr lang="en-US" sz="2800" u="sng" smtClean="0">
              <a:latin typeface="Showcard Gothic"/>
            </a:endParaRPr>
          </a:p>
          <a:p>
            <a:pPr marL="0" indent="0" eaLnBrk="1" hangingPunct="1">
              <a:buClr>
                <a:srgbClr val="72A376"/>
              </a:buClr>
              <a:defRPr/>
            </a:pPr>
            <a:r>
              <a:rPr lang="en-US" sz="2800" u="sng" smtClean="0">
                <a:solidFill>
                  <a:srgbClr val="FFFFFF"/>
                </a:solidFill>
              </a:rPr>
              <a:t>May be no symptoms in early stages, urinalysis may reveal proteinuria</a:t>
            </a:r>
          </a:p>
          <a:p>
            <a:pPr marL="0" indent="0" eaLnBrk="1" hangingPunct="1">
              <a:buClr>
                <a:srgbClr val="72A376"/>
              </a:buClr>
              <a:defRPr/>
            </a:pPr>
            <a:endParaRPr lang="en-US" sz="2800" smtClean="0">
              <a:solidFill>
                <a:srgbClr val="FFFFFF"/>
              </a:solidFill>
            </a:endParaRPr>
          </a:p>
          <a:p>
            <a:pPr marL="0" indent="0" eaLnBrk="1" hangingPunct="1">
              <a:buClr>
                <a:srgbClr val="72A376"/>
              </a:buClr>
              <a:defRPr/>
            </a:pPr>
            <a:r>
              <a:rPr lang="en-US" sz="2800" smtClean="0">
                <a:solidFill>
                  <a:srgbClr val="FFFFFF"/>
                </a:solidFill>
                <a:cs typeface="Aharoni" pitchFamily="2" charset="-79"/>
              </a:rPr>
              <a:t>Why </a:t>
            </a:r>
            <a:r>
              <a:rPr lang="en-US" sz="2800" smtClean="0">
                <a:cs typeface="Aharoni" pitchFamily="2" charset="-79"/>
              </a:rPr>
              <a:t>would protein be present in the urine? </a:t>
            </a:r>
            <a:r>
              <a:rPr lang="en-US" sz="2800" u="sng" smtClean="0">
                <a:cs typeface="Aharoni" pitchFamily="2" charset="-79"/>
              </a:rPr>
              <a:t>The filters in the kidney are damaged</a:t>
            </a:r>
          </a:p>
          <a:p>
            <a:pPr marL="0" indent="0" eaLnBrk="1" hangingPunct="1">
              <a:buClr>
                <a:srgbClr val="72A376"/>
              </a:buClr>
              <a:defRPr/>
            </a:pPr>
            <a:endParaRPr lang="en-US" sz="2800" smtClean="0"/>
          </a:p>
          <a:p>
            <a:pPr marL="0" indent="0" eaLnBrk="1" hangingPunct="1">
              <a:buClr>
                <a:srgbClr val="72A376"/>
              </a:buClr>
              <a:defRPr/>
            </a:pPr>
            <a:r>
              <a:rPr lang="en-US" sz="2800" smtClean="0">
                <a:cs typeface="Aharoni" pitchFamily="2" charset="-79"/>
              </a:rPr>
              <a:t>Why is this not normal? The kidney’s/filters typically do not allow a large amount of protein to pass through. </a:t>
            </a:r>
          </a:p>
          <a:p>
            <a:pPr marL="0" indent="0" eaLnBrk="1" hangingPunct="1">
              <a:buFont typeface="Wingdings 2" pitchFamily="18" charset="2"/>
              <a:buNone/>
              <a:defRPr/>
            </a:pPr>
            <a:endParaRPr lang="en-US" smtClean="0"/>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56323" name="Content Placeholder 2"/>
          <p:cNvSpPr txBox="1">
            <a:spLocks/>
          </p:cNvSpPr>
          <p:nvPr/>
        </p:nvSpPr>
        <p:spPr bwMode="auto">
          <a:xfrm>
            <a:off x="457200" y="1646238"/>
            <a:ext cx="8077200" cy="4525962"/>
          </a:xfrm>
          <a:prstGeom prst="rect">
            <a:avLst/>
          </a:prstGeom>
          <a:noFill/>
          <a:ln w="9525">
            <a:noFill/>
            <a:miter lim="800000"/>
            <a:headEnd/>
            <a:tailEnd/>
          </a:ln>
        </p:spPr>
        <p:txBody>
          <a:bodyPr/>
          <a:lstStyle/>
          <a:p>
            <a:pPr marL="292100" indent="-292100">
              <a:buClr>
                <a:schemeClr val="accent1"/>
              </a:buClr>
              <a:buSzPct val="70000"/>
              <a:buFont typeface="Wingdings 2" pitchFamily="18" charset="2"/>
              <a:buChar char=""/>
            </a:pPr>
            <a:endParaRPr lang="en-US" sz="3200" dirty="0">
              <a:latin typeface="Rockwell" pitchFamily="18" charset="0"/>
            </a:endParaRPr>
          </a:p>
        </p:txBody>
      </p:sp>
      <p:sp>
        <p:nvSpPr>
          <p:cNvPr id="2" name="Slide Number Placeholder 1"/>
          <p:cNvSpPr>
            <a:spLocks noGrp="1"/>
          </p:cNvSpPr>
          <p:nvPr>
            <p:ph type="sldNum" sz="quarter" idx="12"/>
          </p:nvPr>
        </p:nvSpPr>
        <p:spPr/>
        <p:txBody>
          <a:bodyPr/>
          <a:lstStyle/>
          <a:p>
            <a:pPr>
              <a:defRPr/>
            </a:pPr>
            <a:fld id="{5F7586F8-0532-490A-BE21-FA86B038A829}" type="slidenum">
              <a:rPr lang="en-US"/>
              <a:pPr>
                <a:defRPr/>
              </a:pPr>
              <a:t>39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3550" y="246712"/>
            <a:ext cx="8229600" cy="736429"/>
          </a:xfrm>
        </p:spPr>
        <p:txBody>
          <a:bodyPr>
            <a:normAutofit fontScale="90000"/>
          </a:bodyPr>
          <a:lstStyle/>
          <a:p>
            <a:pPr marL="54864" eaLnBrk="1" fontAlgn="auto" hangingPunct="1">
              <a:spcAft>
                <a:spcPts val="0"/>
              </a:spcAft>
              <a:defRPr/>
            </a:pP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system</a:t>
            </a:r>
            <a:endParaRPr lang="en-US" dirty="0">
              <a:solidFill>
                <a:schemeClr val="tx2">
                  <a:tint val="100000"/>
                  <a:shade val="90000"/>
                  <a:satMod val="250000"/>
                  <a:alpha val="100000"/>
                </a:schemeClr>
              </a:solidFill>
            </a:endParaRPr>
          </a:p>
        </p:txBody>
      </p:sp>
      <p:sp>
        <p:nvSpPr>
          <p:cNvPr id="17410" name="Rectangle 3"/>
          <p:cNvSpPr>
            <a:spLocks noGrp="1" noChangeArrowheads="1"/>
          </p:cNvSpPr>
          <p:nvPr>
            <p:ph idx="1"/>
          </p:nvPr>
        </p:nvSpPr>
        <p:spPr/>
        <p:txBody>
          <a:bodyPr/>
          <a:lstStyle/>
          <a:p>
            <a:pPr marL="0" indent="0" eaLnBrk="1" hangingPunct="1">
              <a:buFont typeface="Wingdings 2" pitchFamily="18" charset="2"/>
              <a:buNone/>
            </a:pPr>
            <a:r>
              <a:rPr lang="en-US" sz="2600" b="1" u="sng" smtClean="0"/>
              <a:t>Excretion</a:t>
            </a:r>
            <a:r>
              <a:rPr lang="en-US" sz="2600" b="1" smtClean="0"/>
              <a:t> </a:t>
            </a:r>
          </a:p>
          <a:p>
            <a:pPr marL="0" indent="0" eaLnBrk="1" hangingPunct="1">
              <a:lnSpc>
                <a:spcPct val="150000"/>
              </a:lnSpc>
            </a:pPr>
            <a:r>
              <a:rPr lang="en-US" sz="2600" u="sng" smtClean="0"/>
              <a:t>The </a:t>
            </a:r>
            <a:r>
              <a:rPr lang="en-US" u="sng" smtClean="0"/>
              <a:t>process of removing nitrogenous waste material, certain salts and excess water from the blood.</a:t>
            </a:r>
          </a:p>
          <a:p>
            <a:pPr marL="0" indent="0" eaLnBrk="1" hangingPunct="1">
              <a:lnSpc>
                <a:spcPct val="150000"/>
              </a:lnSpc>
              <a:buFont typeface="Wingdings 2" pitchFamily="18" charset="2"/>
              <a:buNone/>
            </a:pPr>
            <a:r>
              <a:rPr lang="en-US" sz="2600" smtClean="0"/>
              <a:t> </a:t>
            </a:r>
          </a:p>
          <a:p>
            <a:pPr marL="0" indent="0" eaLnBrk="1" hangingPunct="1"/>
            <a:endParaRPr lang="en-US" sz="4000" b="1" i="1" smtClean="0"/>
          </a:p>
          <a:p>
            <a:pPr marL="0" indent="0" eaLnBrk="1" hangingPunct="1"/>
            <a:endParaRPr lang="en-US" sz="4000" smtClean="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pic>
        <p:nvPicPr>
          <p:cNvPr id="17412" name="Picture 2" descr="C:\Users\jthompson\AppData\Local\Microsoft\Windows\Temporary Internet Files\Content.IE5\9UBIIZDQ\MP900308951[1].jpg"/>
          <p:cNvPicPr>
            <a:picLocks noChangeAspect="1" noChangeArrowheads="1"/>
          </p:cNvPicPr>
          <p:nvPr/>
        </p:nvPicPr>
        <p:blipFill>
          <a:blip r:embed="rId2"/>
          <a:srcRect/>
          <a:stretch>
            <a:fillRect/>
          </a:stretch>
        </p:blipFill>
        <p:spPr bwMode="auto">
          <a:xfrm>
            <a:off x="5105400" y="3886200"/>
            <a:ext cx="2286000" cy="2514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6B9D9FB9-D8E2-4774-BB62-1730BDB2B964}" type="slidenum">
              <a:rPr lang="en-US"/>
              <a:pPr>
                <a:defRPr/>
              </a:pPr>
              <a:t>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98613"/>
            <a:ext cx="3581400" cy="4756150"/>
          </a:xfrm>
        </p:spPr>
        <p:txBody>
          <a:bodyPr>
            <a:normAutofit/>
          </a:bodyPr>
          <a:lstStyle/>
          <a:p>
            <a:pPr marL="0" indent="0" eaLnBrk="1" hangingPunct="1">
              <a:lnSpc>
                <a:spcPct val="90000"/>
              </a:lnSpc>
              <a:buFont typeface="Wingdings 2" pitchFamily="18" charset="2"/>
              <a:buNone/>
              <a:defRPr/>
            </a:pPr>
            <a:r>
              <a:rPr lang="en-US" sz="3500" b="1" u="sng" smtClean="0">
                <a:solidFill>
                  <a:srgbClr val="CF6868"/>
                </a:solidFill>
                <a:effectLst>
                  <a:outerShdw blurRad="38100" dist="38100" dir="2700000" algn="tl">
                    <a:srgbClr val="000000"/>
                  </a:outerShdw>
                </a:effectLst>
              </a:rPr>
              <a:t>Renal Failure</a:t>
            </a:r>
            <a:endParaRPr lang="en-US" sz="3500" u="sng" smtClean="0"/>
          </a:p>
          <a:p>
            <a:pPr marL="0" indent="0" eaLnBrk="1" hangingPunct="1">
              <a:lnSpc>
                <a:spcPct val="90000"/>
              </a:lnSpc>
              <a:defRPr/>
            </a:pPr>
            <a:r>
              <a:rPr lang="en-US" sz="2800" u="sng" smtClean="0"/>
              <a:t>Chronic kidney disease leads to a buildup of fluid and waste products in the body.</a:t>
            </a:r>
          </a:p>
          <a:p>
            <a:pPr marL="0" indent="0" eaLnBrk="1" hangingPunct="1">
              <a:lnSpc>
                <a:spcPct val="90000"/>
              </a:lnSpc>
              <a:defRPr/>
            </a:pPr>
            <a:endParaRPr lang="en-US" sz="2800" smtClean="0"/>
          </a:p>
          <a:p>
            <a:pPr marL="0" indent="0" eaLnBrk="1" hangingPunct="1">
              <a:lnSpc>
                <a:spcPct val="90000"/>
              </a:lnSpc>
              <a:defRPr/>
            </a:pPr>
            <a:r>
              <a:rPr lang="en-US" sz="2800" smtClean="0"/>
              <a:t>How are these systems affected by renal failure?</a:t>
            </a:r>
            <a:endParaRPr lang="en-US"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57348" name="Content Placeholder 2"/>
          <p:cNvSpPr txBox="1">
            <a:spLocks/>
          </p:cNvSpPr>
          <p:nvPr/>
        </p:nvSpPr>
        <p:spPr bwMode="auto">
          <a:xfrm>
            <a:off x="457200" y="1646238"/>
            <a:ext cx="8077200" cy="4525962"/>
          </a:xfrm>
          <a:prstGeom prst="rect">
            <a:avLst/>
          </a:prstGeom>
          <a:noFill/>
          <a:ln w="9525">
            <a:noFill/>
            <a:miter lim="800000"/>
            <a:headEnd/>
            <a:tailEnd/>
          </a:ln>
        </p:spPr>
        <p:txBody>
          <a:bodyPr/>
          <a:lstStyle/>
          <a:p>
            <a:pPr marL="292100" indent="-292100">
              <a:buClr>
                <a:schemeClr val="accent1"/>
              </a:buClr>
              <a:buSzPct val="70000"/>
              <a:buFont typeface="Wingdings 2" pitchFamily="18" charset="2"/>
              <a:buChar char=""/>
            </a:pPr>
            <a:endParaRPr lang="en-US" sz="3200">
              <a:latin typeface="Rockwell" pitchFamily="18" charset="0"/>
            </a:endParaRPr>
          </a:p>
        </p:txBody>
      </p:sp>
      <p:pic>
        <p:nvPicPr>
          <p:cNvPr id="57349" name="Picture 2" descr="12-27"/>
          <p:cNvPicPr>
            <a:picLocks noChangeAspect="1" noChangeArrowheads="1"/>
          </p:cNvPicPr>
          <p:nvPr/>
        </p:nvPicPr>
        <p:blipFill>
          <a:blip r:embed="rId2"/>
          <a:srcRect/>
          <a:stretch>
            <a:fillRect/>
          </a:stretch>
        </p:blipFill>
        <p:spPr bwMode="auto">
          <a:xfrm>
            <a:off x="4343400" y="1598613"/>
            <a:ext cx="4157663" cy="4706937"/>
          </a:xfrm>
          <a:prstGeom prst="rect">
            <a:avLst/>
          </a:prstGeom>
          <a:noFill/>
          <a:ln w="9525">
            <a:noFill/>
            <a:miter lim="800000"/>
            <a:headEnd/>
            <a:tailEnd/>
          </a:ln>
        </p:spPr>
      </p:pic>
      <p:sp>
        <p:nvSpPr>
          <p:cNvPr id="2" name="Rectangle 1"/>
          <p:cNvSpPr/>
          <p:nvPr/>
        </p:nvSpPr>
        <p:spPr>
          <a:xfrm>
            <a:off x="4529138" y="2009775"/>
            <a:ext cx="10668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0" name="Rectangle 9"/>
          <p:cNvSpPr/>
          <p:nvPr/>
        </p:nvSpPr>
        <p:spPr>
          <a:xfrm>
            <a:off x="7315200" y="2260600"/>
            <a:ext cx="10668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1" name="Rectangle 10"/>
          <p:cNvSpPr/>
          <p:nvPr/>
        </p:nvSpPr>
        <p:spPr>
          <a:xfrm>
            <a:off x="7239000" y="3952875"/>
            <a:ext cx="10668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2" name="Rectangle 11"/>
          <p:cNvSpPr/>
          <p:nvPr/>
        </p:nvSpPr>
        <p:spPr>
          <a:xfrm>
            <a:off x="4495800" y="3482975"/>
            <a:ext cx="10668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3" name="Rectangle 12"/>
          <p:cNvSpPr/>
          <p:nvPr/>
        </p:nvSpPr>
        <p:spPr>
          <a:xfrm>
            <a:off x="4530725" y="4706938"/>
            <a:ext cx="10668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 name="Slide Number Placeholder 4"/>
          <p:cNvSpPr>
            <a:spLocks noGrp="1"/>
          </p:cNvSpPr>
          <p:nvPr>
            <p:ph type="sldNum" sz="quarter" idx="12"/>
          </p:nvPr>
        </p:nvSpPr>
        <p:spPr/>
        <p:txBody>
          <a:bodyPr/>
          <a:lstStyle/>
          <a:p>
            <a:pPr>
              <a:defRPr/>
            </a:pPr>
            <a:fld id="{811F44B3-33F8-4DCF-98D3-76152AD8A37F}" type="slidenum">
              <a:rPr lang="en-US"/>
              <a:pPr>
                <a:defRPr/>
              </a:pPr>
              <a:t>40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5181600" cy="5364163"/>
          </a:xfrm>
        </p:spPr>
        <p:txBody>
          <a:bodyPr>
            <a:normAutofit/>
          </a:bodyPr>
          <a:lstStyle/>
          <a:p>
            <a:pPr marL="0" indent="0" eaLnBrk="1" hangingPunct="1">
              <a:lnSpc>
                <a:spcPct val="90000"/>
              </a:lnSpc>
              <a:buFont typeface="Wingdings 2" pitchFamily="18" charset="2"/>
              <a:buNone/>
              <a:defRPr/>
            </a:pPr>
            <a:r>
              <a:rPr lang="en-US" b="1" u="sng" dirty="0" smtClean="0">
                <a:solidFill>
                  <a:srgbClr val="FF0000"/>
                </a:solidFill>
                <a:effectLst>
                  <a:outerShdw blurRad="38100" dist="38100" dir="2700000" algn="tl">
                    <a:srgbClr val="000000"/>
                  </a:outerShdw>
                </a:effectLst>
              </a:rPr>
              <a:t>*</a:t>
            </a:r>
            <a:r>
              <a:rPr lang="en-US" b="1" u="sng" dirty="0" smtClean="0">
                <a:solidFill>
                  <a:srgbClr val="CF6868"/>
                </a:solidFill>
                <a:effectLst>
                  <a:outerShdw blurRad="38100" dist="38100" dir="2700000" algn="tl">
                    <a:srgbClr val="000000"/>
                  </a:outerShdw>
                </a:effectLst>
              </a:rPr>
              <a:t>Renal Failure</a:t>
            </a:r>
            <a:endParaRPr lang="en-US" u="sng" dirty="0" smtClean="0"/>
          </a:p>
          <a:p>
            <a:pPr marL="0" indent="0" eaLnBrk="1" hangingPunct="1">
              <a:lnSpc>
                <a:spcPct val="90000"/>
              </a:lnSpc>
              <a:defRPr/>
            </a:pPr>
            <a:endParaRPr lang="en-US" sz="2800" dirty="0" smtClean="0"/>
          </a:p>
          <a:p>
            <a:pPr marL="0" indent="0" eaLnBrk="1" hangingPunct="1">
              <a:lnSpc>
                <a:spcPct val="90000"/>
              </a:lnSpc>
              <a:defRPr/>
            </a:pPr>
            <a:r>
              <a:rPr lang="en-US" sz="2400" b="1" u="sng" dirty="0" smtClean="0">
                <a:solidFill>
                  <a:srgbClr val="FF0000"/>
                </a:solidFill>
              </a:rPr>
              <a:t>*</a:t>
            </a:r>
            <a:r>
              <a:rPr lang="en-US" sz="2400" u="sng" dirty="0" smtClean="0"/>
              <a:t>Treatment:</a:t>
            </a:r>
          </a:p>
          <a:p>
            <a:pPr lvl="1" eaLnBrk="1" hangingPunct="1">
              <a:lnSpc>
                <a:spcPct val="90000"/>
              </a:lnSpc>
              <a:defRPr/>
            </a:pPr>
            <a:r>
              <a:rPr lang="en-US" sz="2400" b="1" u="sng" dirty="0" smtClean="0">
                <a:solidFill>
                  <a:srgbClr val="FF0000"/>
                </a:solidFill>
                <a:effectLst>
                  <a:outerShdw blurRad="38100" dist="38100" dir="2700000" algn="tl">
                    <a:srgbClr val="000000"/>
                  </a:outerShdw>
                </a:effectLst>
              </a:rPr>
              <a:t>*</a:t>
            </a:r>
            <a:r>
              <a:rPr lang="en-US" sz="2400" b="1" u="sng" dirty="0" smtClean="0">
                <a:solidFill>
                  <a:srgbClr val="EBE8D5"/>
                </a:solidFill>
                <a:effectLst>
                  <a:outerShdw blurRad="38100" dist="38100" dir="2700000" algn="tl">
                    <a:srgbClr val="000000"/>
                  </a:outerShdw>
                </a:effectLst>
              </a:rPr>
              <a:t>Hemodialysis</a:t>
            </a:r>
          </a:p>
          <a:p>
            <a:pPr marL="411163" lvl="1" indent="0" eaLnBrk="1" hangingPunct="1">
              <a:lnSpc>
                <a:spcPct val="90000"/>
              </a:lnSpc>
              <a:buNone/>
              <a:defRPr/>
            </a:pPr>
            <a:r>
              <a:rPr lang="en-US" sz="2400" u="sng" dirty="0" smtClean="0">
                <a:effectLst>
                  <a:outerShdw blurRad="38100" dist="38100" dir="2700000" algn="tl">
                    <a:srgbClr val="000000"/>
                  </a:outerShdw>
                </a:effectLst>
              </a:rPr>
              <a:t>Purifying/FILTERING the blood by passing it through a thin membrane (semi-permeable membrane) and into a solution (dialysate); the wastes are removed.</a:t>
            </a:r>
          </a:p>
          <a:p>
            <a:pPr lvl="1" eaLnBrk="1" hangingPunct="1">
              <a:lnSpc>
                <a:spcPct val="90000"/>
              </a:lnSpc>
              <a:defRPr/>
            </a:pPr>
            <a:r>
              <a:rPr lang="en-US" sz="2400" dirty="0" smtClean="0">
                <a:effectLst>
                  <a:outerShdw blurRad="38100" dist="38100" dir="2700000" algn="tl">
                    <a:srgbClr val="000000"/>
                  </a:outerShdw>
                </a:effectLst>
              </a:rPr>
              <a:t>Treatment schedule: 2-3 times a week; the treatment takes </a:t>
            </a:r>
          </a:p>
          <a:p>
            <a:pPr lvl="1" eaLnBrk="1" hangingPunct="1">
              <a:lnSpc>
                <a:spcPct val="90000"/>
              </a:lnSpc>
              <a:buFontTx/>
              <a:buNone/>
              <a:defRPr/>
            </a:pPr>
            <a:r>
              <a:rPr lang="en-US" sz="2400" dirty="0" smtClean="0">
                <a:effectLst>
                  <a:outerShdw blurRad="38100" dist="38100" dir="2700000" algn="tl">
                    <a:srgbClr val="000000"/>
                  </a:outerShdw>
                </a:effectLst>
              </a:rPr>
              <a:t>   2-4 hours   </a:t>
            </a:r>
            <a:endParaRPr lang="en-US" sz="2400" dirty="0" smtClean="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81012" y="230567"/>
            <a:ext cx="8229601" cy="523227"/>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pic>
        <p:nvPicPr>
          <p:cNvPr id="59397" name="Picture 2" descr="12-14"/>
          <p:cNvPicPr>
            <a:picLocks noChangeAspect="1" noChangeArrowheads="1"/>
          </p:cNvPicPr>
          <p:nvPr/>
        </p:nvPicPr>
        <p:blipFill>
          <a:blip r:embed="rId2"/>
          <a:srcRect/>
          <a:stretch>
            <a:fillRect/>
          </a:stretch>
        </p:blipFill>
        <p:spPr bwMode="auto">
          <a:xfrm>
            <a:off x="5781675" y="2089150"/>
            <a:ext cx="2743200" cy="2605088"/>
          </a:xfrm>
          <a:prstGeom prst="rect">
            <a:avLst/>
          </a:prstGeom>
          <a:noFill/>
          <a:ln w="9525">
            <a:noFill/>
            <a:miter lim="800000"/>
            <a:headEnd/>
            <a:tailEnd/>
          </a:ln>
        </p:spPr>
      </p:pic>
      <p:pic>
        <p:nvPicPr>
          <p:cNvPr id="59398" name="Picture 2" descr="12-29"/>
          <p:cNvPicPr>
            <a:picLocks noChangeAspect="1" noChangeArrowheads="1"/>
          </p:cNvPicPr>
          <p:nvPr/>
        </p:nvPicPr>
        <p:blipFill>
          <a:blip r:embed="rId3"/>
          <a:srcRect/>
          <a:stretch>
            <a:fillRect/>
          </a:stretch>
        </p:blipFill>
        <p:spPr bwMode="auto">
          <a:xfrm>
            <a:off x="5410200" y="4648200"/>
            <a:ext cx="1709738" cy="14843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CAD1CE5-C52F-4ACF-AB75-AD0B3AA4CA8C}" type="slidenum">
              <a:rPr lang="en-US"/>
              <a:pPr>
                <a:defRPr/>
              </a:pPr>
              <a:t>41</a:t>
            </a:fld>
            <a:endParaRPr lang="en-US" dirty="0"/>
          </a:p>
        </p:txBody>
      </p:sp>
    </p:spTree>
    <p:extLst>
      <p:ext uri="{BB962C8B-B14F-4D97-AF65-F5344CB8AC3E}">
        <p14:creationId xmlns:p14="http://schemas.microsoft.com/office/powerpoint/2010/main" val="15888774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525963"/>
          </a:xfrm>
        </p:spPr>
        <p:txBody>
          <a:bodyPr>
            <a:normAutofit/>
          </a:bodyPr>
          <a:lstStyle/>
          <a:p>
            <a:pPr marL="0" indent="0" eaLnBrk="1" fontAlgn="auto" hangingPunct="1">
              <a:spcBef>
                <a:spcPts val="0"/>
              </a:spcBef>
              <a:spcAft>
                <a:spcPts val="0"/>
              </a:spcAft>
              <a:buFont typeface="Wingdings 2"/>
              <a:buNone/>
              <a:defRPr/>
            </a:pPr>
            <a:r>
              <a:rPr lang="en-US" b="1" dirty="0" smtClean="0">
                <a:solidFill>
                  <a:schemeClr val="accent6">
                    <a:lumMod val="75000"/>
                  </a:schemeClr>
                </a:solidFill>
                <a:effectLst>
                  <a:outerShdw blurRad="38100" dist="38100" dir="2700000" algn="tl">
                    <a:srgbClr val="000000">
                      <a:alpha val="43137"/>
                    </a:srgbClr>
                  </a:outerShdw>
                </a:effectLst>
              </a:rPr>
              <a:t>Renal Failure</a:t>
            </a:r>
            <a:endParaRPr lang="en-US" dirty="0" smtClean="0"/>
          </a:p>
          <a:p>
            <a:pPr eaLnBrk="1" fontAlgn="auto" hangingPunct="1">
              <a:spcBef>
                <a:spcPts val="0"/>
              </a:spcBef>
              <a:spcAft>
                <a:spcPts val="0"/>
              </a:spcAft>
              <a:buFont typeface="Wingdings 2"/>
              <a:buChar char=""/>
              <a:defRPr/>
            </a:pPr>
            <a:r>
              <a:rPr lang="en-US" dirty="0" smtClean="0"/>
              <a:t>Compare the treatment of acute and chronic renal failure.</a:t>
            </a:r>
            <a:endParaRPr lang="en-US" dirty="0"/>
          </a:p>
        </p:txBody>
      </p:sp>
      <p:sp>
        <p:nvSpPr>
          <p:cNvPr id="4" name="Footer Placeholder 3"/>
          <p:cNvSpPr>
            <a:spLocks noGrp="1"/>
          </p:cNvSpPr>
          <p:nvPr>
            <p:ph type="ftr" sz="quarter" idx="11"/>
          </p:nvPr>
        </p:nvSpPr>
        <p:spPr>
          <a:xfrm>
            <a:off x="1371600" y="6400800"/>
            <a:ext cx="6400800" cy="274638"/>
          </a:xfrm>
        </p:spPr>
        <p:txBody>
          <a:bodyPr/>
          <a:lstStyle/>
          <a:p>
            <a:pPr algn="ctr">
              <a:defRPr/>
            </a:pPr>
            <a:r>
              <a:rPr lang="en-US"/>
              <a:t>4.02 Understand the functions and disorders of the urinary system</a:t>
            </a:r>
          </a:p>
        </p:txBody>
      </p:sp>
      <p:sp>
        <p:nvSpPr>
          <p:cNvPr id="8"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800" dirty="0">
                <a:solidFill>
                  <a:schemeClr val="tx2">
                    <a:tint val="100000"/>
                    <a:shade val="90000"/>
                    <a:satMod val="250000"/>
                    <a:alpha val="100000"/>
                  </a:schemeClr>
                </a:solidFill>
              </a:rPr>
              <a:t>Disorders of the urinary </a:t>
            </a:r>
            <a:r>
              <a:rPr lang="en-US" sz="48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60420" name="Content Placeholder 2"/>
          <p:cNvSpPr txBox="1">
            <a:spLocks/>
          </p:cNvSpPr>
          <p:nvPr/>
        </p:nvSpPr>
        <p:spPr bwMode="auto">
          <a:xfrm>
            <a:off x="457200" y="1646238"/>
            <a:ext cx="8077200" cy="4525962"/>
          </a:xfrm>
          <a:prstGeom prst="rect">
            <a:avLst/>
          </a:prstGeom>
          <a:noFill/>
          <a:ln w="9525">
            <a:noFill/>
            <a:miter lim="800000"/>
            <a:headEnd/>
            <a:tailEnd/>
          </a:ln>
        </p:spPr>
        <p:txBody>
          <a:bodyPr/>
          <a:lstStyle/>
          <a:p>
            <a:pPr marL="292100" indent="-292100">
              <a:buClr>
                <a:schemeClr val="accent1"/>
              </a:buClr>
              <a:buSzPct val="70000"/>
              <a:buFont typeface="Wingdings 2" pitchFamily="18" charset="2"/>
              <a:buChar char=""/>
            </a:pPr>
            <a:endParaRPr lang="en-US" sz="3200">
              <a:latin typeface="Rockwell" pitchFamily="18" charset="0"/>
            </a:endParaRPr>
          </a:p>
        </p:txBody>
      </p:sp>
      <p:pic>
        <p:nvPicPr>
          <p:cNvPr id="60421" name="Picture 6" descr="12-12"/>
          <p:cNvPicPr>
            <a:picLocks noChangeAspect="1" noChangeArrowheads="1"/>
          </p:cNvPicPr>
          <p:nvPr/>
        </p:nvPicPr>
        <p:blipFill>
          <a:blip r:embed="rId2"/>
          <a:srcRect/>
          <a:stretch>
            <a:fillRect/>
          </a:stretch>
        </p:blipFill>
        <p:spPr bwMode="auto">
          <a:xfrm>
            <a:off x="2514600" y="3429000"/>
            <a:ext cx="1600200" cy="2867025"/>
          </a:xfrm>
          <a:prstGeom prst="rect">
            <a:avLst/>
          </a:prstGeom>
          <a:noFill/>
          <a:ln w="9525">
            <a:noFill/>
            <a:miter lim="800000"/>
            <a:headEnd/>
            <a:tailEnd/>
          </a:ln>
        </p:spPr>
      </p:pic>
      <p:pic>
        <p:nvPicPr>
          <p:cNvPr id="60422" name="Picture 2" descr="12-14"/>
          <p:cNvPicPr>
            <a:picLocks noChangeAspect="1" noChangeArrowheads="1"/>
          </p:cNvPicPr>
          <p:nvPr/>
        </p:nvPicPr>
        <p:blipFill>
          <a:blip r:embed="rId3"/>
          <a:srcRect/>
          <a:stretch>
            <a:fillRect/>
          </a:stretch>
        </p:blipFill>
        <p:spPr bwMode="auto">
          <a:xfrm>
            <a:off x="4648200" y="3690938"/>
            <a:ext cx="2743200" cy="260508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9AD9AF0-3376-4E4E-B2AC-B104ED3961CE}" type="slidenum">
              <a:rPr lang="en-US"/>
              <a:pPr>
                <a:defRPr/>
              </a:pPr>
              <a:t>42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a:solidFill>
            <a:schemeClr val="accent1"/>
          </a:solidFill>
          <a:ln>
            <a:solidFill>
              <a:schemeClr val="accent1"/>
            </a:solidFill>
          </a:ln>
        </p:spPr>
        <p:txBody>
          <a:bodyPr/>
          <a:lstStyle/>
          <a:p>
            <a:pPr marL="54864" eaLnBrk="1" fontAlgn="auto" hangingPunct="1">
              <a:spcAft>
                <a:spcPts val="0"/>
              </a:spcAft>
              <a:defRPr/>
            </a:pPr>
            <a:r>
              <a:rPr lang="en-US" sz="4300" dirty="0">
                <a:solidFill>
                  <a:srgbClr val="EAEBDE">
                    <a:tint val="100000"/>
                    <a:shade val="90000"/>
                    <a:satMod val="250000"/>
                    <a:alpha val="100000"/>
                  </a:srgbClr>
                </a:solidFill>
              </a:rPr>
              <a:t>Disorders of the urinary system</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marL="0" indent="0" algn="ctr" eaLnBrk="1" fontAlgn="auto" hangingPunct="1">
              <a:spcBef>
                <a:spcPts val="0"/>
              </a:spcBef>
              <a:spcAft>
                <a:spcPts val="0"/>
              </a:spcAft>
              <a:buFont typeface="Wingdings 2"/>
              <a:buNone/>
              <a:defRPr/>
            </a:pPr>
            <a:r>
              <a:rPr lang="en-US" dirty="0" smtClean="0">
                <a:cs typeface="Aharoni" pitchFamily="2" charset="-79"/>
              </a:rPr>
              <a:t>How does hemodialysis mimic </a:t>
            </a:r>
          </a:p>
          <a:p>
            <a:pPr marL="0" indent="0" algn="ctr" eaLnBrk="1" fontAlgn="auto" hangingPunct="1">
              <a:spcBef>
                <a:spcPts val="0"/>
              </a:spcBef>
              <a:spcAft>
                <a:spcPts val="0"/>
              </a:spcAft>
              <a:buFont typeface="Wingdings 2"/>
              <a:buNone/>
              <a:defRPr/>
            </a:pPr>
            <a:r>
              <a:rPr lang="en-US" dirty="0" smtClean="0">
                <a:cs typeface="Aharoni" pitchFamily="2" charset="-79"/>
              </a:rPr>
              <a:t>glomerular function?</a:t>
            </a:r>
          </a:p>
          <a:p>
            <a:pPr eaLnBrk="1" fontAlgn="auto" hangingPunct="1">
              <a:spcBef>
                <a:spcPts val="0"/>
              </a:spcBef>
              <a:spcAft>
                <a:spcPts val="0"/>
              </a:spcAft>
              <a:buFont typeface="Wingdings 2"/>
              <a:buChar char=""/>
              <a:defRPr/>
            </a:pPr>
            <a:endParaRPr lang="en-US" sz="3600" dirty="0" smtClean="0">
              <a:latin typeface="Aharoni" pitchFamily="2" charset="-79"/>
              <a:cs typeface="Aharoni" pitchFamily="2" charset="-79"/>
            </a:endParaRPr>
          </a:p>
          <a:p>
            <a:pPr eaLnBrk="1" fontAlgn="auto" hangingPunct="1">
              <a:spcBef>
                <a:spcPts val="0"/>
              </a:spcBef>
              <a:spcAft>
                <a:spcPts val="0"/>
              </a:spcAft>
              <a:buFont typeface="Wingdings 2"/>
              <a:buChar char=""/>
              <a:defRPr/>
            </a:pPr>
            <a:endParaRPr lang="en-US" sz="3600" dirty="0">
              <a:latin typeface="Aharoni" pitchFamily="2" charset="-79"/>
              <a:cs typeface="Aharoni" pitchFamily="2" charset="-79"/>
            </a:endParaRPr>
          </a:p>
        </p:txBody>
      </p:sp>
      <p:sp>
        <p:nvSpPr>
          <p:cNvPr id="4" name="Footer Placeholder 3"/>
          <p:cNvSpPr>
            <a:spLocks noGrp="1"/>
          </p:cNvSpPr>
          <p:nvPr>
            <p:ph type="ftr" sz="quarter" idx="11"/>
          </p:nvPr>
        </p:nvSpPr>
        <p:spPr>
          <a:xfrm>
            <a:off x="1828800" y="6400800"/>
            <a:ext cx="5486400" cy="274638"/>
          </a:xfrm>
        </p:spPr>
        <p:txBody>
          <a:bodyPr/>
          <a:lstStyle/>
          <a:p>
            <a:pPr algn="ctr">
              <a:defRPr/>
            </a:pPr>
            <a:r>
              <a:rPr lang="en-US"/>
              <a:t>4.02 Understand the functions and disorders of the urinary system</a:t>
            </a:r>
          </a:p>
        </p:txBody>
      </p:sp>
      <p:pic>
        <p:nvPicPr>
          <p:cNvPr id="61444" name="Picture 2" descr="C:\Users\LynnS\AppData\Local\Microsoft\Windows\Temporary Internet Files\Content.IE5\V8KJN4V5\MC900439407[1].jpg"/>
          <p:cNvPicPr>
            <a:picLocks noChangeAspect="1" noChangeArrowheads="1"/>
          </p:cNvPicPr>
          <p:nvPr/>
        </p:nvPicPr>
        <p:blipFill>
          <a:blip r:embed="rId2"/>
          <a:srcRect/>
          <a:stretch>
            <a:fillRect/>
          </a:stretch>
        </p:blipFill>
        <p:spPr bwMode="auto">
          <a:xfrm>
            <a:off x="2819400" y="2819400"/>
            <a:ext cx="3184525"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124B221-2F0F-4511-835D-D77B7CC77837}" type="slidenum">
              <a:rPr lang="en-US"/>
              <a:pPr>
                <a:defRPr/>
              </a:pPr>
              <a:t>43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400" dirty="0">
                <a:solidFill>
                  <a:schemeClr val="tx2">
                    <a:tint val="100000"/>
                    <a:shade val="90000"/>
                    <a:satMod val="250000"/>
                    <a:alpha val="100000"/>
                  </a:schemeClr>
                </a:solidFill>
              </a:rPr>
              <a:t>Disorders of the urinary </a:t>
            </a:r>
            <a:r>
              <a:rPr lang="en-US" sz="44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a:xfrm>
            <a:off x="457200" y="1447800"/>
            <a:ext cx="8229600" cy="4525962"/>
          </a:xfrm>
        </p:spPr>
        <p:txBody>
          <a:bodyPr>
            <a:normAutofit/>
          </a:bodyPr>
          <a:lstStyle/>
          <a:p>
            <a:pPr marL="0" indent="0" eaLnBrk="1" hangingPunct="1">
              <a:buFont typeface="Wingdings 2" pitchFamily="18" charset="2"/>
              <a:buNone/>
              <a:defRPr/>
            </a:pPr>
            <a:r>
              <a:rPr lang="en-US" b="1" u="sng" dirty="0" smtClean="0">
                <a:solidFill>
                  <a:srgbClr val="CF6868"/>
                </a:solidFill>
                <a:effectLst>
                  <a:outerShdw blurRad="38100" dist="38100" dir="2700000" algn="tl">
                    <a:srgbClr val="000000"/>
                  </a:outerShdw>
                </a:effectLst>
              </a:rPr>
              <a:t>Renal transplant</a:t>
            </a:r>
            <a:r>
              <a:rPr lang="en-US" b="1" dirty="0" smtClean="0">
                <a:solidFill>
                  <a:srgbClr val="CF6868"/>
                </a:solidFill>
                <a:effectLst>
                  <a:outerShdw blurRad="38100" dist="38100" dir="2700000" algn="tl">
                    <a:srgbClr val="000000"/>
                  </a:outerShdw>
                </a:effectLst>
              </a:rPr>
              <a:t> </a:t>
            </a:r>
          </a:p>
          <a:p>
            <a:pPr marL="0" indent="0" algn="ctr" eaLnBrk="1" hangingPunct="1">
              <a:defRPr/>
            </a:pPr>
            <a:r>
              <a:rPr lang="en-US" sz="2400" dirty="0" smtClean="0">
                <a:cs typeface="Aharoni" pitchFamily="2" charset="-79"/>
              </a:rPr>
              <a:t>What is involved in this treatment option? </a:t>
            </a:r>
          </a:p>
          <a:p>
            <a:pPr marL="0" indent="0" algn="ctr" eaLnBrk="1" hangingPunct="1">
              <a:buFont typeface="Wingdings 2" pitchFamily="18" charset="2"/>
              <a:buNone/>
              <a:defRPr/>
            </a:pPr>
            <a:r>
              <a:rPr lang="en-US" sz="2400" dirty="0" smtClean="0">
                <a:cs typeface="Aharoni" pitchFamily="2" charset="-79"/>
              </a:rPr>
              <a:t>Making sure that the kidney is a match; a family member is usually the best match.  </a:t>
            </a:r>
          </a:p>
          <a:p>
            <a:pPr marL="0" indent="0" algn="ctr" eaLnBrk="1" hangingPunct="1">
              <a:defRPr/>
            </a:pPr>
            <a:r>
              <a:rPr lang="en-US" sz="2400" u="sng" dirty="0" smtClean="0">
                <a:cs typeface="Aharoni" pitchFamily="2" charset="-79"/>
              </a:rPr>
              <a:t>When does a patient get a transplant?</a:t>
            </a:r>
          </a:p>
          <a:p>
            <a:pPr marL="0" indent="0" algn="ctr" eaLnBrk="1" hangingPunct="1">
              <a:defRPr/>
            </a:pPr>
            <a:r>
              <a:rPr lang="en-US" sz="2400" u="sng" dirty="0" smtClean="0">
                <a:cs typeface="Aharoni" pitchFamily="2" charset="-79"/>
              </a:rPr>
              <a:t>When there is renal failure involving both kidneys and the client has been on dialysis for a long period of time.</a:t>
            </a:r>
          </a:p>
          <a:p>
            <a:pPr marL="0" indent="0" eaLnBrk="1" hangingPunct="1">
              <a:defRPr/>
            </a:pPr>
            <a:endParaRPr lang="en-US" dirty="0" smtClean="0"/>
          </a:p>
        </p:txBody>
      </p:sp>
      <p:pic>
        <p:nvPicPr>
          <p:cNvPr id="62467" name="Picture 2" descr="C:\Users\LynnS\AppData\Local\Microsoft\Windows\Temporary Internet Files\Content.IE5\RU22CPTR\MP900400435[1].jpg"/>
          <p:cNvPicPr>
            <a:picLocks noChangeAspect="1" noChangeArrowheads="1"/>
          </p:cNvPicPr>
          <p:nvPr/>
        </p:nvPicPr>
        <p:blipFill>
          <a:blip r:embed="rId2"/>
          <a:srcRect/>
          <a:stretch>
            <a:fillRect/>
          </a:stretch>
        </p:blipFill>
        <p:spPr bwMode="auto">
          <a:xfrm>
            <a:off x="2209800" y="4343400"/>
            <a:ext cx="4267200" cy="23860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F192ADE-31D6-4FD9-A195-E3A07D248F40}" type="slidenum">
              <a:rPr lang="en-US"/>
              <a:pPr>
                <a:defRPr/>
              </a:pPr>
              <a:t>44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a:solidFill>
            <a:schemeClr val="accent1"/>
          </a:solidFill>
        </p:spPr>
        <p:txBody>
          <a:bodyPr>
            <a:normAutofit fontScale="90000"/>
          </a:bodyPr>
          <a:lstStyle/>
          <a:p>
            <a:pPr marL="54864" algn="ctr" eaLnBrk="1" fontAlgn="auto" hangingPunct="1">
              <a:spcAft>
                <a:spcPts val="0"/>
              </a:spcAft>
              <a:defRPr/>
            </a:pPr>
            <a:r>
              <a:rPr lang="en-US" sz="4400" dirty="0">
                <a:solidFill>
                  <a:schemeClr val="tx2">
                    <a:tint val="100000"/>
                    <a:shade val="90000"/>
                    <a:satMod val="250000"/>
                    <a:alpha val="100000"/>
                  </a:schemeClr>
                </a:solidFill>
              </a:rPr>
              <a:t>Disorders of the urinary </a:t>
            </a:r>
            <a:r>
              <a:rPr lang="en-US" sz="4400" dirty="0" smtClean="0">
                <a:solidFill>
                  <a:schemeClr val="tx2">
                    <a:tint val="100000"/>
                    <a:shade val="90000"/>
                    <a:satMod val="250000"/>
                    <a:alpha val="100000"/>
                  </a:schemeClr>
                </a:solidFill>
              </a:rPr>
              <a:t>system</a:t>
            </a:r>
            <a:endParaRPr lang="en-US" dirty="0">
              <a:solidFill>
                <a:schemeClr val="tx2">
                  <a:tint val="100000"/>
                  <a:shade val="90000"/>
                  <a:satMod val="250000"/>
                  <a:alpha val="100000"/>
                </a:schemeClr>
              </a:solidFill>
            </a:endParaRPr>
          </a:p>
        </p:txBody>
      </p:sp>
      <p:sp>
        <p:nvSpPr>
          <p:cNvPr id="3" name="Content Placeholder 2"/>
          <p:cNvSpPr>
            <a:spLocks noGrp="1"/>
          </p:cNvSpPr>
          <p:nvPr>
            <p:ph idx="1"/>
          </p:nvPr>
        </p:nvSpPr>
        <p:spPr/>
        <p:txBody>
          <a:bodyPr>
            <a:normAutofit/>
          </a:bodyPr>
          <a:lstStyle/>
          <a:p>
            <a:pPr marL="0" indent="0" eaLnBrk="1" hangingPunct="1">
              <a:buFont typeface="Wingdings 2" pitchFamily="18" charset="2"/>
              <a:buNone/>
              <a:defRPr/>
            </a:pPr>
            <a:r>
              <a:rPr lang="en-US" b="1" u="sng" smtClean="0">
                <a:solidFill>
                  <a:srgbClr val="CF6868"/>
                </a:solidFill>
                <a:effectLst>
                  <a:outerShdw blurRad="38100" dist="38100" dir="2700000" algn="tl">
                    <a:srgbClr val="000000"/>
                  </a:outerShdw>
                </a:effectLst>
              </a:rPr>
              <a:t>Renal transplant</a:t>
            </a:r>
            <a:r>
              <a:rPr lang="en-US" b="1" smtClean="0">
                <a:solidFill>
                  <a:srgbClr val="CF6868"/>
                </a:solidFill>
                <a:effectLst>
                  <a:outerShdw blurRad="38100" dist="38100" dir="2700000" algn="tl">
                    <a:srgbClr val="000000"/>
                  </a:outerShdw>
                </a:effectLst>
              </a:rPr>
              <a:t> </a:t>
            </a:r>
          </a:p>
          <a:p>
            <a:pPr marL="0" indent="0" eaLnBrk="1" hangingPunct="1">
              <a:defRPr/>
            </a:pPr>
            <a:endParaRPr lang="en-US" smtClean="0"/>
          </a:p>
        </p:txBody>
      </p:sp>
      <p:sp>
        <p:nvSpPr>
          <p:cNvPr id="4" name="Footer Placeholder 3"/>
          <p:cNvSpPr>
            <a:spLocks noGrp="1"/>
          </p:cNvSpPr>
          <p:nvPr>
            <p:ph type="ftr" sz="quarter" idx="11"/>
          </p:nvPr>
        </p:nvSpPr>
        <p:spPr>
          <a:xfrm>
            <a:off x="1828800" y="6400800"/>
            <a:ext cx="5486400" cy="274638"/>
          </a:xfrm>
        </p:spPr>
        <p:txBody>
          <a:bodyPr/>
          <a:lstStyle/>
          <a:p>
            <a:pPr algn="ctr">
              <a:defRPr/>
            </a:pPr>
            <a:r>
              <a:rPr lang="en-US"/>
              <a:t>4.02 Understand the functions and disorders of the urinary system</a:t>
            </a:r>
          </a:p>
        </p:txBody>
      </p:sp>
      <p:pic>
        <p:nvPicPr>
          <p:cNvPr id="63492" name="Picture 3" descr="C:\Users\LynnS\AppData\Local\Microsoft\Windows\Temporary Internet Files\Content.IE5\RU22CPTR\MP900442422[1].jpg"/>
          <p:cNvPicPr>
            <a:picLocks noChangeAspect="1" noChangeArrowheads="1"/>
          </p:cNvPicPr>
          <p:nvPr/>
        </p:nvPicPr>
        <p:blipFill>
          <a:blip r:embed="rId2"/>
          <a:srcRect/>
          <a:stretch>
            <a:fillRect/>
          </a:stretch>
        </p:blipFill>
        <p:spPr bwMode="auto">
          <a:xfrm>
            <a:off x="498475" y="2590800"/>
            <a:ext cx="4214813" cy="3124200"/>
          </a:xfrm>
          <a:prstGeom prst="rect">
            <a:avLst/>
          </a:prstGeom>
          <a:noFill/>
          <a:ln w="9525">
            <a:noFill/>
            <a:miter lim="800000"/>
            <a:headEnd/>
            <a:tailEnd/>
          </a:ln>
        </p:spPr>
      </p:pic>
      <p:sp>
        <p:nvSpPr>
          <p:cNvPr id="5" name="Rectangle 4"/>
          <p:cNvSpPr/>
          <p:nvPr/>
        </p:nvSpPr>
        <p:spPr>
          <a:xfrm>
            <a:off x="4876800" y="2720975"/>
            <a:ext cx="3886200" cy="2838450"/>
          </a:xfrm>
          <a:prstGeom prst="rect">
            <a:avLst/>
          </a:prstGeom>
        </p:spPr>
        <p:txBody>
          <a:bodyPr>
            <a:spAutoFit/>
          </a:bodyPr>
          <a:lstStyle/>
          <a:p>
            <a:pPr eaLnBrk="0" hangingPunct="0">
              <a:defRPr/>
            </a:pPr>
            <a:r>
              <a:rPr lang="en-US" sz="3600" b="1" u="sng">
                <a:solidFill>
                  <a:srgbClr val="E7EACB"/>
                </a:solidFill>
                <a:effectLst>
                  <a:outerShdw blurRad="38100" dist="38100" dir="2700000" algn="tl">
                    <a:srgbClr val="000000"/>
                  </a:outerShdw>
                </a:effectLst>
                <a:latin typeface="Rockwell" pitchFamily="18" charset="0"/>
              </a:rPr>
              <a:t>What is the major complication of renal transplantation?</a:t>
            </a:r>
            <a:endParaRPr lang="en-US" u="sng"/>
          </a:p>
        </p:txBody>
      </p:sp>
      <p:sp>
        <p:nvSpPr>
          <p:cNvPr id="7" name="Slide Number Placeholder 6"/>
          <p:cNvSpPr>
            <a:spLocks noGrp="1"/>
          </p:cNvSpPr>
          <p:nvPr>
            <p:ph type="sldNum" sz="quarter" idx="12"/>
          </p:nvPr>
        </p:nvSpPr>
        <p:spPr/>
        <p:txBody>
          <a:bodyPr/>
          <a:lstStyle/>
          <a:p>
            <a:pPr>
              <a:defRPr/>
            </a:pPr>
            <a:fld id="{BB8994B3-F851-466F-9AFA-9B92D9C1F20C}" type="slidenum">
              <a:rPr lang="en-US"/>
              <a:pPr>
                <a:defRPr/>
              </a:pPr>
              <a:t>45</a:t>
            </a:fld>
            <a:endParaRPr lang="en-US" dirty="0"/>
          </a:p>
        </p:txBody>
      </p:sp>
      <p:sp>
        <p:nvSpPr>
          <p:cNvPr id="63495" name="WordArt 8"/>
          <p:cNvSpPr>
            <a:spLocks noChangeArrowheads="1" noChangeShapeType="1" noTextEdit="1"/>
          </p:cNvSpPr>
          <p:nvPr/>
        </p:nvSpPr>
        <p:spPr bwMode="auto">
          <a:xfrm>
            <a:off x="5105400" y="5562600"/>
            <a:ext cx="3352800"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Rejection</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bwMode="auto">
          <a:xfrm>
            <a:off x="390525" y="357188"/>
            <a:ext cx="8382000" cy="1142999"/>
          </a:xfrm>
        </p:spPr>
        <p:txBody>
          <a:bodyPr vert="horz" wrap="square" lIns="91440" tIns="45720" bIns="45720" numCol="1" anchorCtr="0" compatLnSpc="1">
            <a:prstTxWarp prst="textNoShape">
              <a:avLst/>
            </a:prstTxWarp>
            <a:normAutofit fontScale="90000"/>
          </a:bodyPr>
          <a:lstStyle/>
          <a:p>
            <a:pPr>
              <a:defRPr/>
            </a:pPr>
            <a:r>
              <a:rPr lang="en-US" sz="4200" dirty="0" smtClean="0">
                <a:effectLst/>
              </a:rPr>
              <a:t>Additional Terms you need to know: </a:t>
            </a:r>
          </a:p>
        </p:txBody>
      </p:sp>
      <p:sp>
        <p:nvSpPr>
          <p:cNvPr id="64514" name="Rectangle 3"/>
          <p:cNvSpPr>
            <a:spLocks noGrp="1"/>
          </p:cNvSpPr>
          <p:nvPr>
            <p:ph type="body" idx="4294967295"/>
          </p:nvPr>
        </p:nvSpPr>
        <p:spPr>
          <a:xfrm>
            <a:off x="457200" y="1447800"/>
            <a:ext cx="8229600" cy="4724400"/>
          </a:xfrm>
        </p:spPr>
        <p:txBody>
          <a:bodyPr/>
          <a:lstStyle/>
          <a:p>
            <a:r>
              <a:rPr lang="en-US" sz="3000" dirty="0" smtClean="0"/>
              <a:t>Enuresis-inability to hold urine, results in bedwetting.</a:t>
            </a:r>
          </a:p>
          <a:p>
            <a:r>
              <a:rPr lang="en-US" sz="3000" b="1" u="sng" dirty="0" smtClean="0">
                <a:solidFill>
                  <a:srgbClr val="FF0000"/>
                </a:solidFill>
              </a:rPr>
              <a:t>*</a:t>
            </a:r>
            <a:r>
              <a:rPr lang="en-US" sz="3000" u="sng" dirty="0" smtClean="0"/>
              <a:t>Anuria-no urine</a:t>
            </a:r>
          </a:p>
          <a:p>
            <a:r>
              <a:rPr lang="en-US" sz="3000" dirty="0" err="1" smtClean="0"/>
              <a:t>Micturate</a:t>
            </a:r>
            <a:r>
              <a:rPr lang="en-US" sz="3000" dirty="0" smtClean="0"/>
              <a:t>-to urinate</a:t>
            </a:r>
          </a:p>
          <a:p>
            <a:r>
              <a:rPr lang="en-US" sz="3000" dirty="0" err="1" smtClean="0"/>
              <a:t>Nephralgia</a:t>
            </a:r>
            <a:r>
              <a:rPr lang="en-US" sz="3000" dirty="0" smtClean="0"/>
              <a:t>-kidney pain</a:t>
            </a:r>
          </a:p>
          <a:p>
            <a:r>
              <a:rPr lang="en-US" sz="3000" dirty="0" smtClean="0"/>
              <a:t>Neurogenic bladder-nerve damage to the 	bladder</a:t>
            </a:r>
          </a:p>
          <a:p>
            <a:r>
              <a:rPr lang="en-US" sz="3000" u="sng" dirty="0" err="1" smtClean="0"/>
              <a:t>Nocturia</a:t>
            </a:r>
            <a:r>
              <a:rPr lang="en-US" sz="3000" u="sng" dirty="0" smtClean="0"/>
              <a:t>-frequent urination at night</a:t>
            </a:r>
          </a:p>
          <a:p>
            <a:r>
              <a:rPr lang="en-US" sz="3000" b="1" u="sng" dirty="0" smtClean="0">
                <a:solidFill>
                  <a:srgbClr val="FF0000"/>
                </a:solidFill>
              </a:rPr>
              <a:t>*</a:t>
            </a:r>
            <a:r>
              <a:rPr lang="en-US" sz="3000" u="sng" dirty="0" smtClean="0"/>
              <a:t>Polyuria-excessive urination</a:t>
            </a:r>
          </a:p>
          <a:p>
            <a:pPr>
              <a:buFont typeface="Wingdings 2" pitchFamily="18" charset="2"/>
              <a:buNone/>
            </a:pPr>
            <a:endParaRPr lang="en-US" sz="3000" u="sng" dirty="0" smtClean="0"/>
          </a:p>
          <a:p>
            <a:endParaRPr lang="en-US" sz="2800" dirty="0" smtClean="0"/>
          </a:p>
          <a:p>
            <a:endParaRPr lang="en-US" sz="280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bwMode="auto">
          <a:xfrm>
            <a:off x="390525" y="357188"/>
            <a:ext cx="8382000" cy="1142999"/>
          </a:xfrm>
        </p:spPr>
        <p:txBody>
          <a:bodyPr vert="horz" wrap="square" lIns="91440" tIns="45720" bIns="45720" numCol="1" anchorCtr="0" compatLnSpc="1">
            <a:prstTxWarp prst="textNoShape">
              <a:avLst/>
            </a:prstTxWarp>
            <a:normAutofit fontScale="90000"/>
          </a:bodyPr>
          <a:lstStyle/>
          <a:p>
            <a:pPr>
              <a:defRPr/>
            </a:pPr>
            <a:r>
              <a:rPr lang="en-US" sz="4200" smtClean="0">
                <a:effectLst/>
              </a:rPr>
              <a:t>Additional Terms you need to know: </a:t>
            </a:r>
          </a:p>
        </p:txBody>
      </p:sp>
      <p:sp>
        <p:nvSpPr>
          <p:cNvPr id="65538" name="Rectangle 3"/>
          <p:cNvSpPr>
            <a:spLocks noGrp="1"/>
          </p:cNvSpPr>
          <p:nvPr>
            <p:ph type="body" idx="4294967295"/>
          </p:nvPr>
        </p:nvSpPr>
        <p:spPr>
          <a:xfrm>
            <a:off x="457200" y="1447800"/>
            <a:ext cx="8229600" cy="4724400"/>
          </a:xfrm>
        </p:spPr>
        <p:txBody>
          <a:bodyPr/>
          <a:lstStyle/>
          <a:p>
            <a:r>
              <a:rPr lang="en-US" sz="3000" u="sng" dirty="0" smtClean="0"/>
              <a:t>Urinary catheterization-tube inserted in    </a:t>
            </a:r>
            <a:r>
              <a:rPr lang="en-US" sz="3000" dirty="0" smtClean="0"/>
              <a:t>	</a:t>
            </a:r>
            <a:r>
              <a:rPr lang="en-US" sz="3000" u="sng" dirty="0" smtClean="0"/>
              <a:t>bladder to drain urine</a:t>
            </a:r>
          </a:p>
          <a:p>
            <a:r>
              <a:rPr lang="en-US" sz="3000" u="sng" dirty="0" smtClean="0"/>
              <a:t>Urinary retention-the inability to urinate</a:t>
            </a:r>
          </a:p>
          <a:p>
            <a:r>
              <a:rPr lang="en-US" sz="3000" b="1" u="sng" dirty="0" smtClean="0">
                <a:solidFill>
                  <a:srgbClr val="FF0000"/>
                </a:solidFill>
              </a:rPr>
              <a:t>*</a:t>
            </a:r>
            <a:r>
              <a:rPr lang="en-US" sz="3000" u="sng" dirty="0" smtClean="0"/>
              <a:t>Incontinence-involuntary urination; loss of control</a:t>
            </a:r>
          </a:p>
          <a:p>
            <a:r>
              <a:rPr lang="en-US" sz="3000" u="sng" dirty="0" smtClean="0"/>
              <a:t>Urinate-to empty the bladder</a:t>
            </a:r>
          </a:p>
          <a:p>
            <a:r>
              <a:rPr lang="en-US" sz="3000" u="sng" dirty="0" smtClean="0"/>
              <a:t>Void-to urinate</a:t>
            </a:r>
          </a:p>
          <a:p>
            <a:endParaRPr lang="en-US" sz="3000" u="sng" dirty="0" smtClean="0"/>
          </a:p>
          <a:p>
            <a:endParaRPr lang="en-US" sz="2800" dirty="0" smtClean="0"/>
          </a:p>
          <a:p>
            <a:endParaRPr lang="en-US" sz="2800" dirty="0" smtClean="0"/>
          </a:p>
          <a:p>
            <a:endParaRPr lang="en-US" sz="28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Autofit/>
          </a:bodyPr>
          <a:lstStyle/>
          <a:p>
            <a:pPr marL="54864" algn="ctr" eaLnBrk="1" fontAlgn="auto" hangingPunct="1">
              <a:spcAft>
                <a:spcPts val="0"/>
              </a:spcAft>
              <a:defRPr/>
            </a:pPr>
            <a:r>
              <a:rPr lang="en-US" sz="3200" dirty="0" smtClean="0">
                <a:solidFill>
                  <a:schemeClr val="tx2">
                    <a:tint val="100000"/>
                    <a:shade val="90000"/>
                    <a:satMod val="250000"/>
                    <a:alpha val="100000"/>
                  </a:schemeClr>
                </a:solidFill>
              </a:rPr>
              <a:t>4.02 Understand the functions and disorders of the urinary system</a:t>
            </a:r>
            <a:endParaRPr lang="en-US" sz="3200" dirty="0">
              <a:solidFill>
                <a:schemeClr val="tx2">
                  <a:tint val="100000"/>
                  <a:shade val="90000"/>
                  <a:satMod val="250000"/>
                  <a:alpha val="100000"/>
                </a:schemeClr>
              </a:solidFill>
            </a:endParaRPr>
          </a:p>
        </p:txBody>
      </p:sp>
      <p:sp>
        <p:nvSpPr>
          <p:cNvPr id="66562" name="Content Placeholder 2"/>
          <p:cNvSpPr>
            <a:spLocks noGrp="1"/>
          </p:cNvSpPr>
          <p:nvPr>
            <p:ph idx="1"/>
          </p:nvPr>
        </p:nvSpPr>
        <p:spPr/>
        <p:txBody>
          <a:bodyPr/>
          <a:lstStyle/>
          <a:p>
            <a:pPr eaLnBrk="1" hangingPunct="1"/>
            <a:endParaRPr lang="en-US" sz="2400" i="1" smtClean="0"/>
          </a:p>
          <a:p>
            <a:pPr eaLnBrk="1" hangingPunct="1"/>
            <a:r>
              <a:rPr lang="en-US" sz="2800" b="1" u="sng" smtClean="0"/>
              <a:t>Essential Questions</a:t>
            </a:r>
          </a:p>
          <a:p>
            <a:pPr eaLnBrk="1" hangingPunct="1">
              <a:lnSpc>
                <a:spcPct val="150000"/>
              </a:lnSpc>
            </a:pPr>
            <a:r>
              <a:rPr lang="en-US" sz="2800" i="1" smtClean="0"/>
              <a:t>What are the functions of the urinary system?</a:t>
            </a:r>
            <a:endParaRPr lang="en-US" sz="2800" smtClean="0"/>
          </a:p>
          <a:p>
            <a:pPr eaLnBrk="1" hangingPunct="1">
              <a:lnSpc>
                <a:spcPct val="150000"/>
              </a:lnSpc>
            </a:pPr>
            <a:r>
              <a:rPr lang="en-US" sz="2800" i="1" smtClean="0"/>
              <a:t>What are some disorders of the urinary system?</a:t>
            </a:r>
            <a:endParaRPr lang="en-US" sz="2800" smtClean="0"/>
          </a:p>
          <a:p>
            <a:pPr eaLnBrk="1" hangingPunct="1">
              <a:lnSpc>
                <a:spcPct val="150000"/>
              </a:lnSpc>
            </a:pPr>
            <a:r>
              <a:rPr lang="en-US" sz="2800" i="1" smtClean="0"/>
              <a:t>How are disorders of the urinary system treated?</a:t>
            </a:r>
            <a:endParaRPr lang="en-US" sz="2800" smtClean="0"/>
          </a:p>
          <a:p>
            <a:pPr eaLnBrk="1" hangingPunct="1">
              <a:lnSpc>
                <a:spcPct val="150000"/>
              </a:lnSpc>
            </a:pPr>
            <a:r>
              <a:rPr lang="en-US" sz="2800" i="1" smtClean="0"/>
              <a:t>How do you relate the body’s hormone control to the urinary system?</a:t>
            </a:r>
            <a:endParaRPr lang="en-US" sz="2800" smtClean="0"/>
          </a:p>
        </p:txBody>
      </p:sp>
      <p:sp>
        <p:nvSpPr>
          <p:cNvPr id="4" name="Footer Placeholder 3"/>
          <p:cNvSpPr>
            <a:spLocks noGrp="1"/>
          </p:cNvSpPr>
          <p:nvPr>
            <p:ph type="ftr" sz="quarter" idx="11"/>
          </p:nvPr>
        </p:nvSpPr>
        <p:spPr>
          <a:xfrm>
            <a:off x="1295400" y="6400800"/>
            <a:ext cx="6477000" cy="274638"/>
          </a:xfrm>
        </p:spPr>
        <p:txBody>
          <a:bodyPr/>
          <a:lstStyle/>
          <a:p>
            <a:pPr algn="ctr">
              <a:defRPr/>
            </a:pPr>
            <a:r>
              <a:rPr lang="en-US"/>
              <a:t>4.02 Understand the functions and disorders of the urinary system</a:t>
            </a:r>
          </a:p>
        </p:txBody>
      </p:sp>
      <p:sp>
        <p:nvSpPr>
          <p:cNvPr id="5" name="Slide Number Placeholder 4"/>
          <p:cNvSpPr>
            <a:spLocks noGrp="1"/>
          </p:cNvSpPr>
          <p:nvPr>
            <p:ph type="sldNum" sz="quarter" idx="12"/>
          </p:nvPr>
        </p:nvSpPr>
        <p:spPr/>
        <p:txBody>
          <a:bodyPr/>
          <a:lstStyle/>
          <a:p>
            <a:pPr>
              <a:defRPr/>
            </a:pPr>
            <a:fld id="{01E43D54-F7DD-424E-BA1D-385389182A04}" type="slidenum">
              <a:rPr lang="en-US"/>
              <a:pPr>
                <a:defRPr/>
              </a:pPr>
              <a:t>48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sz="3200" b="1" dirty="0" smtClean="0">
                <a:solidFill>
                  <a:srgbClr val="EAEBDE">
                    <a:tint val="100000"/>
                    <a:shade val="90000"/>
                    <a:satMod val="250000"/>
                    <a:alpha val="100000"/>
                  </a:srgbClr>
                </a:solidFill>
              </a:rPr>
              <a:t/>
            </a:r>
            <a:br>
              <a:rPr lang="en-US" sz="3200" b="1" dirty="0" smtClean="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Understand the functions of </a:t>
            </a:r>
            <a:br>
              <a:rPr lang="en-US" sz="3200" b="1" dirty="0">
                <a:solidFill>
                  <a:srgbClr val="EAEBDE">
                    <a:tint val="100000"/>
                    <a:shade val="90000"/>
                    <a:satMod val="250000"/>
                    <a:alpha val="100000"/>
                  </a:srgbClr>
                </a:solidFill>
              </a:rPr>
            </a:br>
            <a:r>
              <a:rPr lang="en-US" sz="3200" b="1" dirty="0">
                <a:solidFill>
                  <a:srgbClr val="EAEBDE">
                    <a:tint val="100000"/>
                    <a:shade val="90000"/>
                    <a:satMod val="250000"/>
                    <a:alpha val="100000"/>
                  </a:srgbClr>
                </a:solidFill>
              </a:rPr>
              <a:t>the urinary </a:t>
            </a:r>
            <a:r>
              <a:rPr lang="en-US" sz="3200" b="1" dirty="0" smtClean="0">
                <a:solidFill>
                  <a:srgbClr val="EAEBDE">
                    <a:tint val="100000"/>
                    <a:shade val="90000"/>
                    <a:satMod val="250000"/>
                    <a:alpha val="100000"/>
                  </a:srgbClr>
                </a:solidFill>
              </a:rPr>
              <a:t>system</a:t>
            </a:r>
            <a:endParaRPr lang="en-US" dirty="0">
              <a:solidFill>
                <a:schemeClr val="tx2">
                  <a:tint val="100000"/>
                  <a:shade val="90000"/>
                  <a:satMod val="250000"/>
                  <a:alpha val="100000"/>
                </a:schemeClr>
              </a:solidFill>
            </a:endParaRPr>
          </a:p>
        </p:txBody>
      </p:sp>
      <p:graphicFrame>
        <p:nvGraphicFramePr>
          <p:cNvPr id="5" name="Content Placeholder 4"/>
          <p:cNvGraphicFramePr>
            <a:graphicFrameLocks noGrp="1"/>
          </p:cNvGraphicFramePr>
          <p:nvPr>
            <p:ph idx="1"/>
          </p:nvPr>
        </p:nvGraphicFramePr>
        <p:xfrm>
          <a:off x="457200" y="1609416"/>
          <a:ext cx="8229600" cy="471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295400" y="6400800"/>
            <a:ext cx="6629400" cy="274638"/>
          </a:xfrm>
        </p:spPr>
        <p:txBody>
          <a:bodyPr/>
          <a:lstStyle/>
          <a:p>
            <a:pPr algn="ctr">
              <a:defRPr/>
            </a:pPr>
            <a:r>
              <a:rPr lang="en-US"/>
              <a:t>4.02 Understand the functions and disorders of the urinary system</a:t>
            </a:r>
          </a:p>
        </p:txBody>
      </p:sp>
      <p:pic>
        <p:nvPicPr>
          <p:cNvPr id="18436" name="Picture 2"/>
          <p:cNvPicPr>
            <a:picLocks noChangeAspect="1" noChangeArrowheads="1"/>
          </p:cNvPicPr>
          <p:nvPr/>
        </p:nvPicPr>
        <p:blipFill>
          <a:blip r:embed="rId7"/>
          <a:srcRect/>
          <a:stretch>
            <a:fillRect/>
          </a:stretch>
        </p:blipFill>
        <p:spPr bwMode="auto">
          <a:xfrm>
            <a:off x="457200" y="1600200"/>
            <a:ext cx="4224338" cy="854075"/>
          </a:xfrm>
          <a:prstGeom prst="rect">
            <a:avLst/>
          </a:prstGeom>
          <a:solidFill>
            <a:schemeClr val="accent1"/>
          </a:solidFill>
          <a:ln w="9525">
            <a:noFill/>
            <a:miter lim="800000"/>
            <a:headEnd/>
            <a:tailEnd/>
          </a:ln>
        </p:spPr>
      </p:pic>
      <p:sp>
        <p:nvSpPr>
          <p:cNvPr id="3" name="Slide Number Placeholder 2"/>
          <p:cNvSpPr>
            <a:spLocks noGrp="1"/>
          </p:cNvSpPr>
          <p:nvPr>
            <p:ph type="sldNum" sz="quarter" idx="12"/>
          </p:nvPr>
        </p:nvSpPr>
        <p:spPr/>
        <p:txBody>
          <a:bodyPr/>
          <a:lstStyle/>
          <a:p>
            <a:pPr>
              <a:defRPr/>
            </a:pPr>
            <a:fld id="{274147ED-C329-4475-B120-636605B25AB3}" type="slidenum">
              <a:rPr lang="en-US"/>
              <a:pPr>
                <a:defRPr/>
              </a:pPr>
              <a:t>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295400" y="6400800"/>
            <a:ext cx="6553200" cy="274638"/>
          </a:xfrm>
        </p:spPr>
        <p:txBody>
          <a:bodyPr/>
          <a:lstStyle/>
          <a:p>
            <a:pPr algn="ctr">
              <a:defRPr/>
            </a:pPr>
            <a:r>
              <a:rPr lang="en-US"/>
              <a:t>4.02 Understand the functions and disorders of the urinary system</a:t>
            </a:r>
          </a:p>
        </p:txBody>
      </p:sp>
      <p:pic>
        <p:nvPicPr>
          <p:cNvPr id="19458" name="Picture 2" descr="12-43"/>
          <p:cNvPicPr>
            <a:picLocks noChangeAspect="1" noChangeArrowheads="1"/>
          </p:cNvPicPr>
          <p:nvPr/>
        </p:nvPicPr>
        <p:blipFill>
          <a:blip r:embed="rId3"/>
          <a:srcRect/>
          <a:stretch>
            <a:fillRect/>
          </a:stretch>
        </p:blipFill>
        <p:spPr bwMode="auto">
          <a:xfrm>
            <a:off x="4953000" y="1905000"/>
            <a:ext cx="4081462" cy="3709987"/>
          </a:xfrm>
          <a:prstGeom prst="rect">
            <a:avLst/>
          </a:prstGeom>
          <a:noFill/>
          <a:ln w="9525">
            <a:noFill/>
            <a:miter lim="800000"/>
            <a:headEnd/>
            <a:tailEnd/>
          </a:ln>
        </p:spPr>
      </p:pic>
      <p:sp>
        <p:nvSpPr>
          <p:cNvPr id="19459" name="TextBox 5"/>
          <p:cNvSpPr txBox="1">
            <a:spLocks noChangeArrowheads="1"/>
          </p:cNvSpPr>
          <p:nvPr/>
        </p:nvSpPr>
        <p:spPr bwMode="auto">
          <a:xfrm>
            <a:off x="299536" y="1524000"/>
            <a:ext cx="4653464" cy="4493538"/>
          </a:xfrm>
          <a:prstGeom prst="rect">
            <a:avLst/>
          </a:prstGeom>
          <a:noFill/>
          <a:ln w="9525">
            <a:noFill/>
            <a:miter lim="800000"/>
            <a:headEnd/>
            <a:tailEnd/>
          </a:ln>
        </p:spPr>
        <p:txBody>
          <a:bodyPr wrap="square">
            <a:spAutoFit/>
          </a:bodyPr>
          <a:lstStyle/>
          <a:p>
            <a:pPr marL="457200" indent="-457200" eaLnBrk="0" hangingPunct="0">
              <a:buFont typeface="Arial" charset="0"/>
              <a:buChar char="•"/>
            </a:pPr>
            <a:r>
              <a:rPr lang="en-US" sz="2600" dirty="0">
                <a:latin typeface="Rockwell" pitchFamily="18" charset="0"/>
              </a:rPr>
              <a:t>Blood from renal artery enters glomerulus</a:t>
            </a:r>
          </a:p>
          <a:p>
            <a:pPr marL="457200" indent="-457200" eaLnBrk="0" hangingPunct="0">
              <a:buFont typeface="Arial" charset="0"/>
              <a:buChar char="•"/>
            </a:pPr>
            <a:r>
              <a:rPr lang="en-US" sz="2600" dirty="0">
                <a:latin typeface="Rockwell" pitchFamily="18" charset="0"/>
              </a:rPr>
              <a:t>High pressure in glomerulus forces fluid into Bowman’s capsule, where it is </a:t>
            </a:r>
            <a:r>
              <a:rPr lang="en-US" sz="2600" dirty="0" smtClean="0">
                <a:latin typeface="Rockwell" pitchFamily="18" charset="0"/>
              </a:rPr>
              <a:t>filtered</a:t>
            </a:r>
          </a:p>
          <a:p>
            <a:pPr marL="457200" indent="-457200" eaLnBrk="0" hangingPunct="0">
              <a:buFont typeface="Arial" charset="0"/>
              <a:buChar char="•"/>
            </a:pPr>
            <a:r>
              <a:rPr lang="en-US" sz="2600" b="1" u="sng" dirty="0" smtClean="0">
                <a:solidFill>
                  <a:srgbClr val="FF0000"/>
                </a:solidFill>
                <a:latin typeface="Rockwell" pitchFamily="18" charset="0"/>
              </a:rPr>
              <a:t>*</a:t>
            </a:r>
            <a:r>
              <a:rPr lang="en-US" sz="2600" u="sng" dirty="0" smtClean="0">
                <a:latin typeface="Rockwell" pitchFamily="18" charset="0"/>
              </a:rPr>
              <a:t>The filtrates include water, glucose, amino acids, some salts and urea; blood and proteins should not be part of the filtrates.</a:t>
            </a:r>
            <a:endParaRPr lang="en-US" sz="2600" u="sng" dirty="0">
              <a:latin typeface="Rockwell" pitchFamily="18" charset="0"/>
            </a:endParaRPr>
          </a:p>
        </p:txBody>
      </p:sp>
      <p:sp>
        <p:nvSpPr>
          <p:cNvPr id="7" name="Title 1"/>
          <p:cNvSpPr txBox="1">
            <a:spLocks/>
          </p:cNvSpPr>
          <p:nvPr/>
        </p:nvSpPr>
        <p:spPr>
          <a:xfrm>
            <a:off x="4572000" y="253536"/>
            <a:ext cx="4114800" cy="1143000"/>
          </a:xfrm>
          <a:prstGeom prst="rect">
            <a:avLst/>
          </a:prstGeom>
          <a:solidFill>
            <a:srgbClr val="FF0000"/>
          </a:solidFill>
        </p:spPr>
        <p:txBody>
          <a:bodyPr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defRPr/>
            </a:pPr>
            <a:r>
              <a:rPr lang="en-US" b="1" dirty="0" smtClean="0">
                <a:solidFill>
                  <a:srgbClr val="EAEBDE">
                    <a:tint val="100000"/>
                    <a:shade val="90000"/>
                    <a:satMod val="250000"/>
                    <a:alpha val="100000"/>
                  </a:srgbClr>
                </a:solidFill>
              </a:rPr>
              <a:t>Filtration</a:t>
            </a:r>
            <a:endParaRPr lang="en-US" b="1" dirty="0"/>
          </a:p>
        </p:txBody>
      </p:sp>
      <p:sp>
        <p:nvSpPr>
          <p:cNvPr id="2" name="Slide Number Placeholder 1"/>
          <p:cNvSpPr>
            <a:spLocks noGrp="1"/>
          </p:cNvSpPr>
          <p:nvPr>
            <p:ph type="sldNum" sz="quarter" idx="12"/>
          </p:nvPr>
        </p:nvSpPr>
        <p:spPr/>
        <p:txBody>
          <a:bodyPr/>
          <a:lstStyle/>
          <a:p>
            <a:pPr>
              <a:defRPr/>
            </a:pPr>
            <a:fld id="{A9F1B800-EE6F-4983-AC90-6CD383E0304F}" type="slidenum">
              <a:rPr lang="en-US"/>
              <a:pPr>
                <a:defRPr/>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53536"/>
            <a:ext cx="8229600" cy="1143000"/>
          </a:xfrm>
        </p:spPr>
        <p:txBody>
          <a:bodyPr>
            <a:normAutofit fontScale="90000"/>
          </a:bodyPr>
          <a:lstStyle/>
          <a:p>
            <a:pPr marL="54864" eaLnBrk="1" fontAlgn="auto" hangingPunct="1">
              <a:spcAft>
                <a:spcPts val="0"/>
              </a:spcAft>
              <a:defRPr/>
            </a:pPr>
            <a:r>
              <a:rPr lang="en-US" sz="8000" dirty="0">
                <a:solidFill>
                  <a:schemeClr val="tx2">
                    <a:tint val="100000"/>
                    <a:shade val="90000"/>
                    <a:satMod val="250000"/>
                    <a:alpha val="100000"/>
                  </a:schemeClr>
                </a:solidFill>
              </a:rPr>
              <a:t>   </a:t>
            </a:r>
            <a:r>
              <a:rPr lang="en-US" sz="3200" b="1" dirty="0" smtClean="0">
                <a:solidFill>
                  <a:srgbClr val="EAEBDE">
                    <a:tint val="100000"/>
                    <a:shade val="90000"/>
                    <a:satMod val="250000"/>
                    <a:alpha val="100000"/>
                  </a:srgbClr>
                </a:solidFill>
              </a:rPr>
              <a:t/>
            </a:r>
            <a:br>
              <a:rPr lang="en-US" sz="3200" b="1" dirty="0" smtClean="0">
                <a:solidFill>
                  <a:srgbClr val="EAEBDE">
                    <a:tint val="100000"/>
                    <a:shade val="90000"/>
                    <a:satMod val="250000"/>
                    <a:alpha val="100000"/>
                  </a:srgbClr>
                </a:solidFill>
              </a:rPr>
            </a:br>
            <a:endParaRPr lang="en-US" sz="6700" dirty="0">
              <a:solidFill>
                <a:schemeClr val="tx2">
                  <a:tint val="100000"/>
                  <a:shade val="90000"/>
                  <a:satMod val="250000"/>
                  <a:alpha val="100000"/>
                </a:schemeClr>
              </a:solidFill>
            </a:endParaRPr>
          </a:p>
        </p:txBody>
      </p:sp>
      <p:sp>
        <p:nvSpPr>
          <p:cNvPr id="17411" name="Rectangle 3"/>
          <p:cNvSpPr>
            <a:spLocks noGrp="1" noChangeArrowheads="1"/>
          </p:cNvSpPr>
          <p:nvPr>
            <p:ph idx="1"/>
          </p:nvPr>
        </p:nvSpPr>
        <p:spPr/>
        <p:txBody>
          <a:bodyPr>
            <a:normAutofit/>
          </a:bodyPr>
          <a:lstStyle/>
          <a:p>
            <a:pPr marL="0" indent="0" eaLnBrk="1" hangingPunct="1">
              <a:buFont typeface="Wingdings 2" pitchFamily="18" charset="2"/>
              <a:buNone/>
              <a:defRPr/>
            </a:pPr>
            <a:endParaRPr lang="en-US" sz="2800" u="sng" dirty="0" smtClean="0"/>
          </a:p>
          <a:p>
            <a:pPr marL="0" indent="0" eaLnBrk="1" hangingPunct="1">
              <a:defRPr/>
            </a:pPr>
            <a:endParaRPr lang="en-US" sz="2800" dirty="0" smtClean="0"/>
          </a:p>
          <a:p>
            <a:pPr marL="0" indent="0" eaLnBrk="1" hangingPunct="1">
              <a:defRPr/>
            </a:pPr>
            <a:endParaRPr lang="en-US" sz="2800" u="sng" dirty="0" smtClean="0"/>
          </a:p>
          <a:p>
            <a:pPr marL="0" indent="0" eaLnBrk="1" hangingPunct="1">
              <a:defRPr/>
            </a:pPr>
            <a:endParaRPr lang="en-US" sz="2800" u="sng" dirty="0"/>
          </a:p>
          <a:p>
            <a:pPr marL="0" indent="0" eaLnBrk="1" hangingPunct="1">
              <a:defRPr/>
            </a:pPr>
            <a:r>
              <a:rPr lang="en-US" sz="2800" dirty="0" smtClean="0"/>
              <a:t>Bowman’s capsule filters out 125cc of fluid/min. </a:t>
            </a:r>
          </a:p>
          <a:p>
            <a:pPr marL="0" indent="0" eaLnBrk="1" hangingPunct="1">
              <a:buFont typeface="Wingdings 2" pitchFamily="18" charset="2"/>
              <a:buNone/>
              <a:defRPr/>
            </a:pPr>
            <a:r>
              <a:rPr lang="en-US" sz="2800" i="1" dirty="0" smtClean="0">
                <a:solidFill>
                  <a:srgbClr val="FF0000"/>
                </a:solidFill>
              </a:rPr>
              <a:t>    </a:t>
            </a:r>
            <a:r>
              <a:rPr lang="en-US" sz="2800" i="1" dirty="0" smtClean="0">
                <a:solidFill>
                  <a:srgbClr val="F7FC1A"/>
                </a:solidFill>
              </a:rPr>
              <a:t>…how many cc’s per hour is this?</a:t>
            </a:r>
            <a:endParaRPr lang="en-US" sz="2800" dirty="0" smtClean="0">
              <a:solidFill>
                <a:srgbClr val="F7FC1A"/>
              </a:solidFill>
            </a:endParaRPr>
          </a:p>
          <a:p>
            <a:pPr marL="0" indent="0" eaLnBrk="1" hangingPunct="1">
              <a:defRPr/>
            </a:pPr>
            <a:r>
              <a:rPr lang="en-US" sz="2800" dirty="0" smtClean="0"/>
              <a:t>As the filtrate continues through nephron, </a:t>
            </a:r>
            <a:r>
              <a:rPr lang="en-US" sz="2800" dirty="0" smtClean="0">
                <a:solidFill>
                  <a:srgbClr val="F7FC1A"/>
                </a:solidFill>
              </a:rPr>
              <a:t>90% of water is reabsorbed</a:t>
            </a:r>
            <a:r>
              <a:rPr lang="en-US" sz="2800" dirty="0" smtClean="0"/>
              <a:t>—what would happen if reabsorption here failed?</a:t>
            </a:r>
          </a:p>
        </p:txBody>
      </p:sp>
      <p:sp>
        <p:nvSpPr>
          <p:cNvPr id="4" name="Footer Placeholder 3"/>
          <p:cNvSpPr>
            <a:spLocks noGrp="1"/>
          </p:cNvSpPr>
          <p:nvPr>
            <p:ph type="ftr" sz="quarter" idx="11"/>
          </p:nvPr>
        </p:nvSpPr>
        <p:spPr>
          <a:xfrm>
            <a:off x="1295400" y="6400800"/>
            <a:ext cx="6324600" cy="274638"/>
          </a:xfrm>
        </p:spPr>
        <p:txBody>
          <a:bodyPr/>
          <a:lstStyle/>
          <a:p>
            <a:pPr algn="ctr">
              <a:defRPr/>
            </a:pPr>
            <a:r>
              <a:rPr lang="en-US"/>
              <a:t>4.02 Understand the functions and disorders of the urinary system</a:t>
            </a:r>
          </a:p>
        </p:txBody>
      </p:sp>
      <p:pic>
        <p:nvPicPr>
          <p:cNvPr id="21508" name="Picture 6" descr="NEPHR"/>
          <p:cNvPicPr>
            <a:picLocks noChangeAspect="1" noChangeArrowheads="1"/>
          </p:cNvPicPr>
          <p:nvPr/>
        </p:nvPicPr>
        <p:blipFill>
          <a:blip r:embed="rId2"/>
          <a:srcRect l="13048" t="7684" r="52792" b="60831"/>
          <a:stretch>
            <a:fillRect/>
          </a:stretch>
        </p:blipFill>
        <p:spPr bwMode="auto">
          <a:xfrm>
            <a:off x="5562600" y="1600200"/>
            <a:ext cx="1752600" cy="1600200"/>
          </a:xfrm>
          <a:prstGeom prst="rect">
            <a:avLst/>
          </a:prstGeom>
          <a:noFill/>
          <a:ln w="9525">
            <a:noFill/>
            <a:miter lim="800000"/>
            <a:headEnd/>
            <a:tailEnd/>
          </a:ln>
        </p:spPr>
      </p:pic>
      <p:sp>
        <p:nvSpPr>
          <p:cNvPr id="6" name="Title 1"/>
          <p:cNvSpPr txBox="1">
            <a:spLocks/>
          </p:cNvSpPr>
          <p:nvPr/>
        </p:nvSpPr>
        <p:spPr>
          <a:xfrm>
            <a:off x="1219200" y="304800"/>
            <a:ext cx="4114800" cy="1143000"/>
          </a:xfrm>
          <a:prstGeom prst="rect">
            <a:avLst/>
          </a:prstGeom>
          <a:solidFill>
            <a:srgbClr val="FF0000"/>
          </a:solidFill>
        </p:spPr>
        <p:txBody>
          <a:bodyPr anchor="b">
            <a:normAutofit/>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pPr algn="ctr">
              <a:defRPr/>
            </a:pPr>
            <a:r>
              <a:rPr lang="en-US" b="1" dirty="0" smtClean="0">
                <a:solidFill>
                  <a:srgbClr val="EAEBDE">
                    <a:tint val="100000"/>
                    <a:shade val="90000"/>
                    <a:satMod val="250000"/>
                    <a:alpha val="100000"/>
                  </a:srgbClr>
                </a:solidFill>
              </a:rPr>
              <a:t>Filtration</a:t>
            </a:r>
            <a:endParaRPr lang="en-US" b="1" dirty="0"/>
          </a:p>
        </p:txBody>
      </p:sp>
      <p:sp>
        <p:nvSpPr>
          <p:cNvPr id="2" name="Slide Number Placeholder 1"/>
          <p:cNvSpPr>
            <a:spLocks noGrp="1"/>
          </p:cNvSpPr>
          <p:nvPr>
            <p:ph type="sldNum" sz="quarter" idx="12"/>
          </p:nvPr>
        </p:nvSpPr>
        <p:spPr/>
        <p:txBody>
          <a:bodyPr/>
          <a:lstStyle/>
          <a:p>
            <a:pPr>
              <a:defRPr/>
            </a:pPr>
            <a:fld id="{E78A5F2E-E908-4A93-9E41-E63A2402CA19}" type="slidenum">
              <a:rPr lang="en-US"/>
              <a:pPr>
                <a:defRPr/>
              </a:pPr>
              <a:t>7</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5" end="5"/>
                                            </p:txEl>
                                          </p:spTgt>
                                        </p:tgtEl>
                                        <p:attrNameLst>
                                          <p:attrName>style.visibility</p:attrName>
                                        </p:attrNameLst>
                                      </p:cBhvr>
                                      <p:to>
                                        <p:strVal val="visible"/>
                                      </p:to>
                                    </p:set>
                                    <p:anim calcmode="lin" valueType="num">
                                      <p:cBhvr additive="base">
                                        <p:cTn id="7"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txBox="1">
            <a:spLocks noGrp="1"/>
          </p:cNvSpPr>
          <p:nvPr/>
        </p:nvSpPr>
        <p:spPr>
          <a:xfrm>
            <a:off x="1295400" y="6400800"/>
            <a:ext cx="6400800" cy="274638"/>
          </a:xfrm>
          <a:prstGeom prst="rect">
            <a:avLst/>
          </a:prstGeom>
          <a:noFill/>
        </p:spPr>
        <p:txBody>
          <a:bodyPr/>
          <a:lstStyle/>
          <a:p>
            <a:pPr algn="ctr">
              <a:defRPr/>
            </a:pPr>
            <a:r>
              <a:rPr lang="en-US" sz="1300" dirty="0">
                <a:solidFill>
                  <a:schemeClr val="bg2">
                    <a:tint val="60000"/>
                    <a:satMod val="155000"/>
                  </a:schemeClr>
                </a:solidFill>
                <a:cs typeface="+mn-cs"/>
              </a:rPr>
              <a:t>4.02 Understand the functions and disorders of the urinary system</a:t>
            </a:r>
          </a:p>
        </p:txBody>
      </p:sp>
      <p:pic>
        <p:nvPicPr>
          <p:cNvPr id="36869" name="Picture 5" descr="C:\Users\LynnS\AppData\Local\Microsoft\Windows\Temporary Internet Files\Content.IE5\6XQ7S5DH\MC900355963[1].wmf"/>
          <p:cNvPicPr>
            <a:picLocks noChangeAspect="1" noChangeArrowheads="1"/>
          </p:cNvPicPr>
          <p:nvPr/>
        </p:nvPicPr>
        <p:blipFill>
          <a:blip r:embed="rId2"/>
          <a:srcRect/>
          <a:stretch>
            <a:fillRect/>
          </a:stretch>
        </p:blipFill>
        <p:spPr bwMode="auto">
          <a:xfrm>
            <a:off x="7329487" y="1644650"/>
            <a:ext cx="1309688" cy="1250950"/>
          </a:xfrm>
          <a:prstGeom prst="rect">
            <a:avLst/>
          </a:prstGeom>
          <a:noFill/>
          <a:ln w="9525">
            <a:noFill/>
            <a:miter lim="800000"/>
            <a:headEnd/>
            <a:tailEnd/>
          </a:ln>
        </p:spPr>
      </p:pic>
      <p:sp>
        <p:nvSpPr>
          <p:cNvPr id="2" name="Slide Number Placeholder 1"/>
          <p:cNvSpPr txBox="1">
            <a:spLocks noGrp="1"/>
          </p:cNvSpPr>
          <p:nvPr/>
        </p:nvSpPr>
        <p:spPr>
          <a:xfrm>
            <a:off x="8639175" y="6515100"/>
            <a:ext cx="463550" cy="273050"/>
          </a:xfrm>
          <a:prstGeom prst="rect">
            <a:avLst/>
          </a:prstGeom>
          <a:noFill/>
        </p:spPr>
        <p:txBody>
          <a:bodyPr anchor="ctr"/>
          <a:lstStyle/>
          <a:p>
            <a:pPr algn="r">
              <a:defRPr/>
            </a:pPr>
            <a:fld id="{A29B515A-D3B9-4D05-8034-A46D4E9DA8E3}" type="slidenum">
              <a:rPr lang="en-US" sz="1600">
                <a:solidFill>
                  <a:schemeClr val="tx2">
                    <a:shade val="90000"/>
                  </a:schemeClr>
                </a:solidFill>
                <a:cs typeface="+mn-cs"/>
              </a:rPr>
              <a:pPr algn="r">
                <a:defRPr/>
              </a:pPr>
              <a:t>8</a:t>
            </a:fld>
            <a:endParaRPr lang="en-US" sz="1600" dirty="0">
              <a:solidFill>
                <a:schemeClr val="tx2">
                  <a:shade val="90000"/>
                </a:schemeClr>
              </a:solidFill>
              <a:cs typeface="+mn-cs"/>
            </a:endParaRPr>
          </a:p>
        </p:txBody>
      </p:sp>
      <p:sp>
        <p:nvSpPr>
          <p:cNvPr id="22532" name="Text Box 6"/>
          <p:cNvSpPr txBox="1">
            <a:spLocks noChangeArrowheads="1"/>
          </p:cNvSpPr>
          <p:nvPr/>
        </p:nvSpPr>
        <p:spPr bwMode="auto">
          <a:xfrm>
            <a:off x="838200" y="1295400"/>
            <a:ext cx="2667000" cy="1708150"/>
          </a:xfrm>
          <a:prstGeom prst="rect">
            <a:avLst/>
          </a:prstGeom>
          <a:noFill/>
          <a:ln w="9525">
            <a:noFill/>
            <a:miter lim="800000"/>
            <a:headEnd/>
            <a:tailEnd/>
          </a:ln>
        </p:spPr>
        <p:txBody>
          <a:bodyPr>
            <a:spAutoFit/>
          </a:bodyPr>
          <a:lstStyle/>
          <a:p>
            <a:endParaRPr lang="en-US"/>
          </a:p>
        </p:txBody>
      </p:sp>
      <p:sp>
        <p:nvSpPr>
          <p:cNvPr id="22533" name="Text Box 7"/>
          <p:cNvSpPr txBox="1">
            <a:spLocks noChangeArrowheads="1"/>
          </p:cNvSpPr>
          <p:nvPr/>
        </p:nvSpPr>
        <p:spPr bwMode="auto">
          <a:xfrm>
            <a:off x="685800" y="1524000"/>
            <a:ext cx="6400800" cy="4832092"/>
          </a:xfrm>
          <a:prstGeom prst="rect">
            <a:avLst/>
          </a:prstGeom>
          <a:noFill/>
          <a:ln w="9525">
            <a:noFill/>
            <a:miter lim="800000"/>
            <a:headEnd/>
            <a:tailEnd/>
          </a:ln>
        </p:spPr>
        <p:txBody>
          <a:bodyPr wrap="square">
            <a:spAutoFit/>
          </a:bodyPr>
          <a:lstStyle/>
          <a:p>
            <a:r>
              <a:rPr lang="en-US" sz="2800" b="1" u="sng" dirty="0" smtClean="0">
                <a:solidFill>
                  <a:srgbClr val="FF0000"/>
                </a:solidFill>
              </a:rPr>
              <a:t>*</a:t>
            </a:r>
            <a:r>
              <a:rPr lang="en-US" sz="2800" u="sng" dirty="0" smtClean="0"/>
              <a:t>Reabsorption-useful </a:t>
            </a:r>
            <a:r>
              <a:rPr lang="en-US" sz="2800" u="sng" dirty="0"/>
              <a:t>substances (water, glucose, amino acids, vitamins, calcium, sodium, potassium) from the filtrate go into the capillaries to be used by the body</a:t>
            </a:r>
            <a:r>
              <a:rPr lang="en-US" sz="2800" u="sng" dirty="0" smtClean="0"/>
              <a:t>. The anti-diuretic hormone (ADH) may become inhibited by certain drugs and alcohol and this will affect the reabsorption process by causing excessive urination (polyuria).  DEHYDRATION may occur from polyuria and the failure of the body to reabsorb useful substances</a:t>
            </a:r>
            <a:endParaRPr lang="en-US" sz="2800" i="1" u="sng" dirty="0"/>
          </a:p>
        </p:txBody>
      </p:sp>
      <p:sp>
        <p:nvSpPr>
          <p:cNvPr id="22534" name="Text Box 8"/>
          <p:cNvSpPr txBox="1">
            <a:spLocks noChangeArrowheads="1"/>
          </p:cNvSpPr>
          <p:nvPr/>
        </p:nvSpPr>
        <p:spPr bwMode="auto">
          <a:xfrm>
            <a:off x="3429000" y="533400"/>
            <a:ext cx="3163888" cy="762000"/>
          </a:xfrm>
          <a:prstGeom prst="rect">
            <a:avLst/>
          </a:prstGeom>
          <a:noFill/>
          <a:ln w="9525">
            <a:noFill/>
            <a:miter lim="800000"/>
            <a:headEnd/>
            <a:tailEnd/>
          </a:ln>
        </p:spPr>
        <p:txBody>
          <a:bodyPr wrap="none">
            <a:spAutoFit/>
          </a:bodyPr>
          <a:lstStyle/>
          <a:p>
            <a:pPr algn="ctr"/>
            <a:r>
              <a:rPr lang="en-US" sz="4400" u="sng">
                <a:solidFill>
                  <a:srgbClr val="F7FC1A"/>
                </a:solidFill>
              </a:rPr>
              <a:t>Reabsorption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68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txBox="1">
            <a:spLocks noGrp="1"/>
          </p:cNvSpPr>
          <p:nvPr/>
        </p:nvSpPr>
        <p:spPr>
          <a:xfrm>
            <a:off x="1295400" y="6400800"/>
            <a:ext cx="6400800" cy="274638"/>
          </a:xfrm>
          <a:prstGeom prst="rect">
            <a:avLst/>
          </a:prstGeom>
          <a:noFill/>
        </p:spPr>
        <p:txBody>
          <a:bodyPr/>
          <a:lstStyle/>
          <a:p>
            <a:pPr algn="ctr">
              <a:defRPr/>
            </a:pPr>
            <a:r>
              <a:rPr lang="en-US" sz="1300" dirty="0">
                <a:solidFill>
                  <a:schemeClr val="bg2">
                    <a:tint val="60000"/>
                    <a:satMod val="155000"/>
                  </a:schemeClr>
                </a:solidFill>
                <a:cs typeface="+mn-cs"/>
              </a:rPr>
              <a:t>4.02 Understand the functions and disorders of the urinary system</a:t>
            </a:r>
          </a:p>
        </p:txBody>
      </p:sp>
      <p:pic>
        <p:nvPicPr>
          <p:cNvPr id="36869" name="Picture 5" descr="C:\Users\LynnS\AppData\Local\Microsoft\Windows\Temporary Internet Files\Content.IE5\6XQ7S5DH\MC900355963[1].wmf"/>
          <p:cNvPicPr>
            <a:picLocks noChangeAspect="1" noChangeArrowheads="1"/>
          </p:cNvPicPr>
          <p:nvPr/>
        </p:nvPicPr>
        <p:blipFill>
          <a:blip r:embed="rId2"/>
          <a:srcRect/>
          <a:stretch>
            <a:fillRect/>
          </a:stretch>
        </p:blipFill>
        <p:spPr bwMode="auto">
          <a:xfrm>
            <a:off x="7329487" y="1644650"/>
            <a:ext cx="1309688" cy="1250950"/>
          </a:xfrm>
          <a:prstGeom prst="rect">
            <a:avLst/>
          </a:prstGeom>
          <a:noFill/>
          <a:ln w="9525">
            <a:noFill/>
            <a:miter lim="800000"/>
            <a:headEnd/>
            <a:tailEnd/>
          </a:ln>
        </p:spPr>
      </p:pic>
      <p:sp>
        <p:nvSpPr>
          <p:cNvPr id="2" name="Slide Number Placeholder 1"/>
          <p:cNvSpPr txBox="1">
            <a:spLocks noGrp="1"/>
          </p:cNvSpPr>
          <p:nvPr/>
        </p:nvSpPr>
        <p:spPr>
          <a:xfrm>
            <a:off x="8639175" y="6515100"/>
            <a:ext cx="463550" cy="273050"/>
          </a:xfrm>
          <a:prstGeom prst="rect">
            <a:avLst/>
          </a:prstGeom>
          <a:noFill/>
        </p:spPr>
        <p:txBody>
          <a:bodyPr anchor="ctr"/>
          <a:lstStyle/>
          <a:p>
            <a:pPr algn="r">
              <a:defRPr/>
            </a:pPr>
            <a:fld id="{A29B515A-D3B9-4D05-8034-A46D4E9DA8E3}" type="slidenum">
              <a:rPr lang="en-US" sz="1600">
                <a:solidFill>
                  <a:schemeClr val="tx2">
                    <a:shade val="90000"/>
                  </a:schemeClr>
                </a:solidFill>
                <a:cs typeface="+mn-cs"/>
              </a:rPr>
              <a:pPr algn="r">
                <a:defRPr/>
              </a:pPr>
              <a:t>9</a:t>
            </a:fld>
            <a:endParaRPr lang="en-US" sz="1600" dirty="0">
              <a:solidFill>
                <a:schemeClr val="tx2">
                  <a:shade val="90000"/>
                </a:schemeClr>
              </a:solidFill>
              <a:cs typeface="+mn-cs"/>
            </a:endParaRPr>
          </a:p>
        </p:txBody>
      </p:sp>
      <p:sp>
        <p:nvSpPr>
          <p:cNvPr id="22532" name="Text Box 6"/>
          <p:cNvSpPr txBox="1">
            <a:spLocks noChangeArrowheads="1"/>
          </p:cNvSpPr>
          <p:nvPr/>
        </p:nvSpPr>
        <p:spPr bwMode="auto">
          <a:xfrm>
            <a:off x="826168" y="1668713"/>
            <a:ext cx="2667000" cy="1077218"/>
          </a:xfrm>
          <a:prstGeom prst="rect">
            <a:avLst/>
          </a:prstGeom>
          <a:noFill/>
          <a:ln w="9525">
            <a:noFill/>
            <a:miter lim="800000"/>
            <a:headEnd/>
            <a:tailEnd/>
          </a:ln>
        </p:spPr>
        <p:txBody>
          <a:bodyPr>
            <a:spAutoFit/>
          </a:bodyPr>
          <a:lstStyle/>
          <a:p>
            <a:endParaRPr lang="en-US" sz="3200" dirty="0" smtClean="0"/>
          </a:p>
          <a:p>
            <a:endParaRPr lang="en-US" sz="3200" dirty="0"/>
          </a:p>
        </p:txBody>
      </p:sp>
      <p:sp>
        <p:nvSpPr>
          <p:cNvPr id="22533" name="Text Box 7"/>
          <p:cNvSpPr txBox="1">
            <a:spLocks noChangeArrowheads="1"/>
          </p:cNvSpPr>
          <p:nvPr/>
        </p:nvSpPr>
        <p:spPr bwMode="auto">
          <a:xfrm>
            <a:off x="685800" y="1371600"/>
            <a:ext cx="6400800" cy="4832092"/>
          </a:xfrm>
          <a:prstGeom prst="rect">
            <a:avLst/>
          </a:prstGeom>
          <a:noFill/>
          <a:ln w="9525">
            <a:noFill/>
            <a:miter lim="800000"/>
            <a:headEnd/>
            <a:tailEnd/>
          </a:ln>
        </p:spPr>
        <p:txBody>
          <a:bodyPr wrap="square">
            <a:spAutoFit/>
          </a:bodyPr>
          <a:lstStyle/>
          <a:p>
            <a:r>
              <a:rPr lang="en-US" sz="2800" b="1" u="sng" dirty="0" smtClean="0">
                <a:solidFill>
                  <a:srgbClr val="FF0000"/>
                </a:solidFill>
              </a:rPr>
              <a:t>*</a:t>
            </a:r>
            <a:r>
              <a:rPr lang="en-US" sz="2800" b="1" u="sng" dirty="0" smtClean="0"/>
              <a:t>Dehydration-</a:t>
            </a:r>
            <a:r>
              <a:rPr lang="en-US" sz="2800" u="sng" dirty="0" smtClean="0"/>
              <a:t>occurs </a:t>
            </a:r>
            <a:r>
              <a:rPr lang="en-US" sz="2800" u="sng" dirty="0"/>
              <a:t>when the amount of water leaving the body is greater than the amount being taken </a:t>
            </a:r>
            <a:r>
              <a:rPr lang="en-US" sz="2800" u="sng" dirty="0" smtClean="0"/>
              <a:t>in.</a:t>
            </a:r>
          </a:p>
          <a:p>
            <a:r>
              <a:rPr lang="en-US" sz="2800" dirty="0" smtClean="0"/>
              <a:t>Causes: Dehydration </a:t>
            </a:r>
            <a:r>
              <a:rPr lang="en-US" sz="2800" dirty="0"/>
              <a:t>occurs because there is too much water lost, not enough water taken in, or most commonly, a combination of the two</a:t>
            </a:r>
            <a:r>
              <a:rPr lang="en-US" sz="2800" dirty="0" smtClean="0"/>
              <a:t>. (Diarrhea, vomiting, sweating, inability to drink fluids, burns)</a:t>
            </a:r>
          </a:p>
          <a:p>
            <a:r>
              <a:rPr lang="en-US" sz="2800" b="1" u="sng" dirty="0" smtClean="0">
                <a:solidFill>
                  <a:srgbClr val="FF0000"/>
                </a:solidFill>
              </a:rPr>
              <a:t>*</a:t>
            </a:r>
            <a:r>
              <a:rPr lang="en-US" sz="2800" b="1" u="sng" dirty="0" smtClean="0"/>
              <a:t>Symptoms</a:t>
            </a:r>
            <a:r>
              <a:rPr lang="en-US" sz="2800" u="sng" dirty="0" smtClean="0"/>
              <a:t>-dry mouth, thirst, muscle cramps, nausea, vomiting, light-headed, decreased urine, dark colored urine </a:t>
            </a:r>
            <a:endParaRPr lang="en-US" sz="2800" u="sng" dirty="0"/>
          </a:p>
        </p:txBody>
      </p:sp>
      <p:sp>
        <p:nvSpPr>
          <p:cNvPr id="22534" name="Text Box 8"/>
          <p:cNvSpPr txBox="1">
            <a:spLocks noChangeArrowheads="1"/>
          </p:cNvSpPr>
          <p:nvPr/>
        </p:nvSpPr>
        <p:spPr bwMode="auto">
          <a:xfrm>
            <a:off x="3620178" y="533400"/>
            <a:ext cx="2781531" cy="677108"/>
          </a:xfrm>
          <a:prstGeom prst="rect">
            <a:avLst/>
          </a:prstGeom>
          <a:noFill/>
          <a:ln w="9525">
            <a:noFill/>
            <a:miter lim="800000"/>
            <a:headEnd/>
            <a:tailEnd/>
          </a:ln>
        </p:spPr>
        <p:txBody>
          <a:bodyPr wrap="none">
            <a:spAutoFit/>
          </a:bodyPr>
          <a:lstStyle/>
          <a:p>
            <a:pPr algn="ctr"/>
            <a:r>
              <a:rPr lang="en-US" sz="3800" u="sng" dirty="0">
                <a:solidFill>
                  <a:srgbClr val="F7FC1A"/>
                </a:solidFill>
              </a:rPr>
              <a:t>Reabsorption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193" y="4576421"/>
            <a:ext cx="2386013" cy="162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535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686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2621</TotalTime>
  <Words>2199</Words>
  <Application>Microsoft Macintosh PowerPoint</Application>
  <PresentationFormat>On-screen Show (4:3)</PresentationFormat>
  <Paragraphs>382</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Foundry</vt:lpstr>
      <vt:lpstr>4.02 Understand the Functions and Disorders of the Urinary System</vt:lpstr>
      <vt:lpstr>4.02 Understand the functions and disorders of the urinary system</vt:lpstr>
      <vt:lpstr>Understand the functions of  the urinary system</vt:lpstr>
      <vt:lpstr>Understand the functions of  the urinary system</vt:lpstr>
      <vt:lpstr> Understand the functions of  the urinary system</vt:lpstr>
      <vt:lpstr>PowerPoint Presentation</vt:lpstr>
      <vt:lpstr>    </vt:lpstr>
      <vt:lpstr>PowerPoint Presentation</vt:lpstr>
      <vt:lpstr>PowerPoint Presentation</vt:lpstr>
      <vt:lpstr>   Reabsorption</vt:lpstr>
      <vt:lpstr>*Secretion        </vt:lpstr>
      <vt:lpstr>PowerPoint Presentation</vt:lpstr>
      <vt:lpstr>Understand the functions of  the urinary system</vt:lpstr>
      <vt:lpstr>Understand the functions of  the urinary system</vt:lpstr>
      <vt:lpstr>Understand the functions of  the urinary system</vt:lpstr>
      <vt:lpstr>Understand the functions of  the urinary system</vt:lpstr>
      <vt:lpstr>Understand the functions of  the urinary system</vt:lpstr>
      <vt:lpstr>Understand the functions of  the urinary system</vt:lpstr>
      <vt:lpstr>Understand the functions of  the urinary system</vt:lpstr>
      <vt:lpstr>Understand the functions of  the urinary system</vt:lpstr>
      <vt:lpstr>Understand the functions of  the urinary system</vt:lpstr>
      <vt:lpstr>  Understand the functions of  the urinary system</vt:lpstr>
      <vt:lpstr>  Understand the functions of  the urinary system</vt:lpstr>
      <vt:lpstr>  Urinalysis</vt:lpstr>
      <vt:lpstr>  Urinalysis</vt:lpstr>
      <vt:lpstr>  Urinalysis</vt:lpstr>
      <vt:lpstr>  Urinalysis</vt:lpstr>
      <vt:lpstr>PowerPoint Presentation</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Disorders of the urinary system</vt:lpstr>
      <vt:lpstr>Additional Terms you need to know: </vt:lpstr>
      <vt:lpstr>Additional Terms you need to know: </vt:lpstr>
      <vt:lpstr>4.02 Understand the functions and disorders of the urinary system</vt:lpstr>
    </vt:vector>
  </TitlesOfParts>
  <Company>LTC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SYSTEM 6:12</dc:title>
  <dc:creator>HOC</dc:creator>
  <cp:lastModifiedBy>Kim Helms</cp:lastModifiedBy>
  <cp:revision>199</cp:revision>
  <cp:lastPrinted>2012-09-24T16:59:20Z</cp:lastPrinted>
  <dcterms:created xsi:type="dcterms:W3CDTF">1999-04-13T01:52:30Z</dcterms:created>
  <dcterms:modified xsi:type="dcterms:W3CDTF">2014-12-11T04:53:46Z</dcterms:modified>
</cp:coreProperties>
</file>