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4" r:id="rId3"/>
    <p:sldId id="278" r:id="rId4"/>
    <p:sldId id="301" r:id="rId5"/>
    <p:sldId id="304" r:id="rId6"/>
    <p:sldId id="279" r:id="rId7"/>
    <p:sldId id="280" r:id="rId8"/>
    <p:sldId id="281" r:id="rId9"/>
    <p:sldId id="307" r:id="rId10"/>
    <p:sldId id="282" r:id="rId11"/>
    <p:sldId id="283" r:id="rId12"/>
    <p:sldId id="305" r:id="rId13"/>
    <p:sldId id="302" r:id="rId14"/>
    <p:sldId id="277" r:id="rId15"/>
    <p:sldId id="260" r:id="rId16"/>
    <p:sldId id="261" r:id="rId17"/>
    <p:sldId id="270" r:id="rId18"/>
    <p:sldId id="287" r:id="rId19"/>
    <p:sldId id="288" r:id="rId20"/>
    <p:sldId id="289" r:id="rId21"/>
    <p:sldId id="290" r:id="rId22"/>
    <p:sldId id="271" r:id="rId23"/>
    <p:sldId id="262" r:id="rId24"/>
    <p:sldId id="264" r:id="rId25"/>
    <p:sldId id="306" r:id="rId26"/>
    <p:sldId id="265" r:id="rId27"/>
    <p:sldId id="266" r:id="rId28"/>
    <p:sldId id="267" r:id="rId29"/>
    <p:sldId id="268" r:id="rId30"/>
    <p:sldId id="296" r:id="rId31"/>
    <p:sldId id="273" r:id="rId32"/>
    <p:sldId id="286" r:id="rId33"/>
    <p:sldId id="275" r:id="rId34"/>
    <p:sldId id="276" r:id="rId35"/>
    <p:sldId id="274" r:id="rId36"/>
    <p:sldId id="298" r:id="rId37"/>
    <p:sldId id="269" r:id="rId38"/>
    <p:sldId id="303" r:id="rId39"/>
    <p:sldId id="285" r:id="rId4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25D"/>
    <a:srgbClr val="EC6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0" autoAdjust="0"/>
  </p:normalViewPr>
  <p:slideViewPr>
    <p:cSldViewPr>
      <p:cViewPr>
        <p:scale>
          <a:sx n="104" d="100"/>
          <a:sy n="104" d="100"/>
        </p:scale>
        <p:origin x="-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0F059-88B7-44D2-9D05-172F0413D050}" type="datetimeFigureOut">
              <a:rPr lang="en-US"/>
              <a:pPr>
                <a:defRPr/>
              </a:pPr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BAA99F-E5E9-461E-8A04-B9730D47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35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F8EC24-5DDE-4DF2-A8FC-EAB22D3D9469}" type="datetimeFigureOut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28E63C-63C6-40AA-984A-02F75D9C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02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C8C6-6F5A-459E-BFBB-1B9F0C215B43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8492-6D97-4497-BB91-9EE8C77EB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AE96-64CD-4334-9E61-AD36E0EC201B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7642-2CA5-4119-B902-A9D3165A3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D440-9E83-462C-ABEB-865119776674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DD86-D917-44D8-80D6-EBE45C692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B975-204C-416F-9D95-44E000DA8041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7E3B-A1ED-4C40-9E23-08668B1A7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5F91-C1B8-4EAE-AFE8-D3BD8E4AF5F2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FC2E-43C1-451E-81CB-9FA4C9208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946F3-1112-442D-8C0C-3C51BEC74B77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246E-8F4E-47F8-8681-9A827D7F2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0F51-4CE4-474B-8A12-719838728611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BA75-2A35-4F71-8281-808D2633B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4899-1CE5-495E-A143-86E96A6433C0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E1B7-05F4-4E89-9DB8-C1EDD8A1C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4EFA-0424-43F6-B1F7-091FD5CB9063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99C6-04A9-4DA8-877C-62DAE3B2E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5357-CD36-4C5C-9AAB-2E14E5A083F3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EC272-4D6C-4281-BED1-AC52E9900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9D67-9083-483E-8419-9DFB134E2CCC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669E3-C98B-4875-82ED-D08CC296E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AE803B-17CC-4E07-AB3D-E1132F4D0BF6}" type="datetime1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F66968-60F3-4A21-AF2C-737A4CCD3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hyperlink" Target="https://www.youtube.com/watch?v=CNQ_uW66Lf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skin-problems-and-treatments/picture-of-the-skin" TargetMode="External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ebmd.com/hw-popup/mit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Relationship Id="rId3" Type="http://schemas.openxmlformats.org/officeDocument/2006/relationships/hyperlink" Target="https://www.youtube.com/watch?v=yhNL2k1ZV00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hyperlink" Target="http://en.wikipedia.org/wiki/File:Wart_filiform_eyelid.jpg" TargetMode="External"/><Relationship Id="rId5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2" Type="http://schemas.openxmlformats.org/officeDocument/2006/relationships/hyperlink" Target="file://localhost//upload.wikimedia.org/wikipedia/commons/3/36/Dornwarzen.jp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1336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Aharoni" pitchFamily="2" charset="-79"/>
                <a:cs typeface="Aharoni" pitchFamily="2" charset="-79"/>
              </a:rPr>
              <a:t>3.06 Understand the </a:t>
            </a:r>
            <a:br>
              <a:rPr lang="en-US" sz="4400" dirty="0" smtClean="0">
                <a:latin typeface="Aharoni" pitchFamily="2" charset="-79"/>
                <a:cs typeface="Aharoni" pitchFamily="2" charset="-79"/>
              </a:rPr>
            </a:br>
            <a:r>
              <a:rPr lang="en-US" sz="4400" dirty="0" smtClean="0">
                <a:latin typeface="Aharoni" pitchFamily="2" charset="-79"/>
                <a:cs typeface="Aharoni" pitchFamily="2" charset="-79"/>
              </a:rPr>
              <a:t>functions and disorders of </a:t>
            </a:r>
            <a:br>
              <a:rPr lang="en-US" sz="4400" dirty="0" smtClean="0">
                <a:latin typeface="Aharoni" pitchFamily="2" charset="-79"/>
                <a:cs typeface="Aharoni" pitchFamily="2" charset="-79"/>
              </a:rPr>
            </a:br>
            <a:r>
              <a:rPr lang="en-US" sz="4400" dirty="0" smtClean="0">
                <a:latin typeface="Aharoni" pitchFamily="2" charset="-79"/>
                <a:cs typeface="Aharoni" pitchFamily="2" charset="-79"/>
              </a:rPr>
              <a:t>the integumentary system</a:t>
            </a:r>
            <a:endParaRPr lang="en-US" sz="4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Functions of the integumentary system</a:t>
            </a:r>
            <a:endParaRPr lang="en-US" sz="3600" u="sng" dirty="0" smtClean="0"/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5334000" cy="4906963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A3171E"/>
                </a:solidFill>
                <a:latin typeface="Algerian"/>
              </a:rPr>
              <a:t>Nails</a:t>
            </a:r>
          </a:p>
          <a:p>
            <a:pPr lvl="1" eaLnBrk="1" hangingPunct="1"/>
            <a:r>
              <a:rPr lang="en-US" sz="2200" dirty="0" smtClean="0"/>
              <a:t>Not just a pretty color!</a:t>
            </a:r>
          </a:p>
          <a:p>
            <a:pPr lvl="1" eaLnBrk="1" hangingPunct="1"/>
            <a:endParaRPr lang="en-US" sz="2200" dirty="0" smtClean="0"/>
          </a:p>
          <a:p>
            <a:pPr lvl="1" eaLnBrk="1" hangingPunct="1"/>
            <a:r>
              <a:rPr lang="en-US" sz="2200" u="sng" dirty="0" smtClean="0"/>
              <a:t>What does the condition of a person’s nails tell about their general health? Can indicate certain diseases. Ex: white nails-liver disease, nail bed is red-heart disease, pale nail bed-anemia, yellow &amp; thick nails-lung disease, bluish nails-hypoxia.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2790-3781-4580-A9F8-40DC50FF7AB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4581" name="Picture 4" descr="02-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2133600"/>
            <a:ext cx="3505200" cy="4078288"/>
          </a:xfrm>
        </p:spPr>
      </p:pic>
      <p:pic>
        <p:nvPicPr>
          <p:cNvPr id="24582" name="Picture 3" descr="C:\Users\jthompson\AppData\Local\Microsoft\Windows\Temporary Internet Files\Content.IE5\U6EA1XTH\MP90040948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334000"/>
            <a:ext cx="20574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Users\jthompson\AppData\Local\Microsoft\Windows\Temporary Internet Files\Content.IE5\9UBIIZDQ\MP90028939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562600"/>
            <a:ext cx="1676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z="3600" b="1" u="sng" smtClean="0">
                <a:latin typeface="Franklin Gothic Demi Cond" pitchFamily="34" charset="0"/>
              </a:rPr>
              <a:t>Functions of the integumentary system</a:t>
            </a:r>
            <a:endParaRPr lang="en-US" sz="3600" u="sng" smtClean="0"/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419600" cy="4648200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A3171E"/>
                </a:solidFill>
                <a:latin typeface="Algerian"/>
              </a:rPr>
              <a:t>Glands</a:t>
            </a:r>
          </a:p>
          <a:p>
            <a:pPr lvl="1" eaLnBrk="1" hangingPunct="1"/>
            <a:r>
              <a:rPr lang="en-US" sz="2200" u="sng" dirty="0" smtClean="0"/>
              <a:t>Sudoriferous glands</a:t>
            </a:r>
          </a:p>
          <a:p>
            <a:pPr lvl="1" eaLnBrk="1" hangingPunct="1"/>
            <a:r>
              <a:rPr lang="en-US" sz="2200" u="sng" dirty="0" smtClean="0"/>
              <a:t>Why does sweat smell bad? The perspiration produced by the axillary (armpit) sudoriferous glands interacts with the bacteria on the skin; wearing anti-</a:t>
            </a:r>
            <a:r>
              <a:rPr lang="en-US" sz="2200" u="sng" dirty="0" err="1" smtClean="0"/>
              <a:t>perspirants</a:t>
            </a:r>
            <a:r>
              <a:rPr lang="en-US" sz="2200" u="sng" dirty="0" smtClean="0"/>
              <a:t> can minimize the odor, deodorant soaps can kill the bacteria ; the nervous system control the sudoriferous glands.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17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1ED-F636-4901-B4F7-9C1439E4109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560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4343400"/>
            <a:ext cx="3144837" cy="2357438"/>
          </a:xfrm>
        </p:spPr>
      </p:pic>
      <p:pic>
        <p:nvPicPr>
          <p:cNvPr id="25606" name="Picture 2" descr="C:\Users\jthompson\AppData\Local\Microsoft\Windows\Temporary Internet Files\Content.IE5\QCA9WR4M\MC90010456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52600"/>
            <a:ext cx="12911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5715000" y="5791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Showcard Gothic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857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Functions of the integumentary system</a:t>
            </a:r>
            <a:endParaRPr lang="en-US" sz="3600" u="sng" dirty="0" smtClean="0"/>
          </a:p>
        </p:txBody>
      </p:sp>
      <p:sp>
        <p:nvSpPr>
          <p:cNvPr id="26626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600200"/>
            <a:ext cx="4419600" cy="4648200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A3171E"/>
                </a:solidFill>
                <a:latin typeface="Algerian"/>
              </a:rPr>
              <a:t>Glands</a:t>
            </a:r>
          </a:p>
          <a:p>
            <a:pPr lvl="1" eaLnBrk="1" hangingPunct="1"/>
            <a:r>
              <a:rPr lang="en-US" sz="2200" u="sng" dirty="0" smtClean="0"/>
              <a:t>Sebaceous glands</a:t>
            </a:r>
          </a:p>
          <a:p>
            <a:pPr lvl="2" eaLnBrk="1" hangingPunct="1"/>
            <a:r>
              <a:rPr lang="en-US" sz="2200" u="sng" dirty="0" smtClean="0"/>
              <a:t>What role do sebaceous glands have in relation to pimples? The sebum (oil) becomes hard and plugs up the opening of the gland, the area then fills with leukocytes.</a:t>
            </a: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t>3.06: Understand the functions and disorders of the integumentary system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522E60-0E09-42CA-A0EA-3ADBBB5C9A00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2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89563" y="3048000"/>
            <a:ext cx="3754437" cy="2357438"/>
          </a:xfrm>
        </p:spPr>
      </p:pic>
      <p:pic>
        <p:nvPicPr>
          <p:cNvPr id="26630" name="Content Placeholder 5" descr="lesions.jpg"/>
          <p:cNvPicPr>
            <a:picLocks noChangeAspect="1"/>
          </p:cNvPicPr>
          <p:nvPr/>
        </p:nvPicPr>
        <p:blipFill>
          <a:blip r:embed="rId3"/>
          <a:srcRect l="4468" t="4543" r="75650" b="83253"/>
          <a:stretch>
            <a:fillRect/>
          </a:stretch>
        </p:blipFill>
        <p:spPr bwMode="auto">
          <a:xfrm>
            <a:off x="1600200" y="4267200"/>
            <a:ext cx="1355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3"/>
          <p:cNvSpPr txBox="1">
            <a:spLocks noChangeArrowheads="1"/>
          </p:cNvSpPr>
          <p:nvPr/>
        </p:nvSpPr>
        <p:spPr bwMode="auto">
          <a:xfrm>
            <a:off x="2895600" y="48768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howcard Gothic"/>
              </a:rPr>
              <a:t>Pimple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904875"/>
            <a:ext cx="8229600" cy="81915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Franklin Gothic Demi Cond" pitchFamily="34" charset="0"/>
              </a:rPr>
              <a:t>Functions of the integumentary system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840163"/>
          </a:xfrm>
        </p:spPr>
        <p:txBody>
          <a:bodyPr/>
          <a:lstStyle/>
          <a:p>
            <a:pPr eaLnBrk="1" hangingPunct="1"/>
            <a:r>
              <a:rPr lang="en-US" smtClean="0"/>
              <a:t>What are the functions of the skin?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structures are involved in these functions?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CD181-CAE1-4172-9C67-7E1A4DEEAE1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899120">
            <a:off x="5680801" y="5390532"/>
            <a:ext cx="457200" cy="461665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  <a:effectLst>
            <a:glow rad="127000">
              <a:schemeClr val="tx1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 rot="20241215">
            <a:off x="528454" y="5418543"/>
            <a:ext cx="457200" cy="461665"/>
          </a:xfrm>
          <a:prstGeom prst="rect">
            <a:avLst/>
          </a:prstGeom>
          <a:solidFill>
            <a:schemeClr val="accent2"/>
          </a:solidFill>
          <a:ln cmpd="sng">
            <a:solidFill>
              <a:schemeClr val="tx1"/>
            </a:solidFill>
          </a:ln>
          <a:effectLst>
            <a:glow rad="127000">
              <a:srgbClr val="FFFF0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 rot="1045374">
            <a:off x="1658829" y="5929723"/>
            <a:ext cx="457200" cy="461665"/>
          </a:xfrm>
          <a:prstGeom prst="rect">
            <a:avLst/>
          </a:prstGeom>
          <a:solidFill>
            <a:srgbClr val="00B050"/>
          </a:solidFill>
          <a:ln cmpd="sng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5679837"/>
            <a:ext cx="457200" cy="461665"/>
          </a:xfrm>
          <a:prstGeom prst="rect">
            <a:avLst/>
          </a:prstGeom>
          <a:solidFill>
            <a:srgbClr val="7030A0"/>
          </a:solidFill>
          <a:ln cmpd="sng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 rot="1097786">
            <a:off x="2727910" y="5474447"/>
            <a:ext cx="457200" cy="461665"/>
          </a:xfrm>
          <a:prstGeom prst="rect">
            <a:avLst/>
          </a:prstGeom>
          <a:solidFill>
            <a:srgbClr val="00B0F0"/>
          </a:solidFill>
          <a:ln cmpd="sng">
            <a:solidFill>
              <a:schemeClr val="tx1"/>
            </a:solidFill>
          </a:ln>
          <a:effectLst>
            <a:glow rad="127000">
              <a:srgbClr val="7030A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 rot="20916936">
            <a:off x="6899066" y="5951252"/>
            <a:ext cx="457200" cy="461665"/>
          </a:xfrm>
          <a:prstGeom prst="rect">
            <a:avLst/>
          </a:prstGeom>
          <a:solidFill>
            <a:srgbClr val="0070C0"/>
          </a:solidFill>
          <a:ln cmpd="sng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 rot="1063834">
            <a:off x="8077200" y="5520286"/>
            <a:ext cx="457200" cy="461665"/>
          </a:xfrm>
          <a:prstGeom prst="rect">
            <a:avLst/>
          </a:prstGeom>
          <a:solidFill>
            <a:srgbClr val="92D050"/>
          </a:solidFill>
          <a:ln cmpd="sng">
            <a:solidFill>
              <a:schemeClr val="tx1"/>
            </a:solidFill>
          </a:ln>
          <a:effectLst>
            <a:glow rad="127000">
              <a:srgbClr val="FF000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7</a:t>
            </a:r>
          </a:p>
        </p:txBody>
      </p:sp>
      <p:pic>
        <p:nvPicPr>
          <p:cNvPr id="27674" name="Picture 4" descr="02-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03838" y="1905000"/>
            <a:ext cx="3235325" cy="3067050"/>
          </a:xfrm>
        </p:spPr>
      </p:pic>
      <p:sp>
        <p:nvSpPr>
          <p:cNvPr id="27675" name="TextBox 15"/>
          <p:cNvSpPr txBox="1">
            <a:spLocks noChangeArrowheads="1"/>
          </p:cNvSpPr>
          <p:nvPr/>
        </p:nvSpPr>
        <p:spPr bwMode="auto">
          <a:xfrm>
            <a:off x="463550" y="1828800"/>
            <a:ext cx="2300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Showcard Gothic"/>
              </a:rPr>
              <a:t>review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 eaLnBrk="1" hangingPunct="1"/>
            <a:r>
              <a:rPr lang="en-US" sz="4400" b="1" u="sng" smtClean="0">
                <a:latin typeface="Franklin Gothic Demi Cond" pitchFamily="34" charset="0"/>
              </a:rPr>
              <a:t>Functions of the integumentary system</a:t>
            </a:r>
            <a:endParaRPr lang="en-US" sz="4400" u="sng" smtClean="0"/>
          </a:p>
        </p:txBody>
      </p:sp>
      <p:pic>
        <p:nvPicPr>
          <p:cNvPr id="28674" name="Content Placeholder 5" descr="skinrepai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05000"/>
            <a:ext cx="4267200" cy="4343400"/>
          </a:xfrm>
        </p:spPr>
      </p:pic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The skin has remarkable ability to heal itself.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How does this happen? The stratum </a:t>
            </a:r>
            <a:r>
              <a:rPr lang="en-US" dirty="0" err="1" smtClean="0"/>
              <a:t>germinativum</a:t>
            </a:r>
            <a:r>
              <a:rPr lang="en-US" dirty="0" smtClean="0"/>
              <a:t> is constantly reproducing itself so that it can repair itself if injured.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D9E9B-FF0F-41C0-A744-66F1E8AA01A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562600" cy="52578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Algerian"/>
              </a:rPr>
              <a:t>*</a:t>
            </a:r>
            <a:r>
              <a:rPr lang="en-US" sz="2800" b="1" u="sng" dirty="0" smtClean="0">
                <a:solidFill>
                  <a:srgbClr val="0070C0"/>
                </a:solidFill>
                <a:latin typeface="Algerian"/>
              </a:rPr>
              <a:t>Acne vulgaris:</a:t>
            </a:r>
            <a:r>
              <a:rPr lang="en-US" sz="3200" b="1" u="sng" dirty="0" smtClean="0">
                <a:solidFill>
                  <a:srgbClr val="0070C0"/>
                </a:solidFill>
                <a:latin typeface="Algerian"/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latin typeface="Algerian"/>
              </a:rPr>
              <a:t>a common, chronic disorder of the sebaceous glands; excessive sebum is excreted, the sebum hardens and plugs the gland opening; the area fills with leukocytes and accumulates pus; occurs most often during adolescence.</a:t>
            </a:r>
            <a:r>
              <a:rPr lang="en-US" sz="3200" b="1" u="sng" dirty="0" smtClean="0">
                <a:solidFill>
                  <a:srgbClr val="A3171E"/>
                </a:solidFill>
                <a:latin typeface="Algerian"/>
              </a:rPr>
              <a:t>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200" dirty="0" smtClean="0">
                <a:latin typeface="Arial Rounded MT Bold" pitchFamily="34" charset="0"/>
              </a:rPr>
              <a:t>Treatment: topical meds, antibiotics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200" dirty="0" smtClean="0">
                <a:latin typeface="Arial Rounded MT Bold" pitchFamily="34" charset="0"/>
              </a:rPr>
              <a:t>Prevention: keep face clean, keep hands and hair away from face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/>
              <a:t> </a:t>
            </a:r>
          </a:p>
        </p:txBody>
      </p:sp>
      <p:pic>
        <p:nvPicPr>
          <p:cNvPr id="29699" name="Content Placeholder 5" descr="skin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3352800"/>
            <a:ext cx="2940050" cy="2209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699C7-671C-43DE-A9C5-1DFE629F652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sz="30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000" b="1" u="sng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6019800" cy="48768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b="1" u="sng" dirty="0" smtClean="0">
                <a:solidFill>
                  <a:srgbClr val="FF0000"/>
                </a:solidFill>
                <a:latin typeface="Algerian"/>
              </a:rPr>
              <a:t>*</a:t>
            </a:r>
            <a:r>
              <a:rPr lang="en-US" sz="2400" b="1" u="sng" dirty="0" smtClean="0">
                <a:solidFill>
                  <a:srgbClr val="00B050"/>
                </a:solidFill>
                <a:latin typeface="Algerian"/>
              </a:rPr>
              <a:t>Athlete’s foot-contagious fungal infection that infects the superficial skin layer causing skin eruptions; usually contracted in public showers.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A3171E"/>
                </a:solidFill>
                <a:latin typeface="Algerian"/>
              </a:rPr>
              <a:t>Symptoms: some people have severe discomfort, others have only a few symptoms; blisters between the fingers or toes with cracking, scaling, itching.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lgerian"/>
              </a:rPr>
              <a:t>*</a:t>
            </a:r>
            <a:r>
              <a:rPr lang="en-US" sz="2400" b="1" u="sng" dirty="0" smtClean="0">
                <a:solidFill>
                  <a:srgbClr val="00B050"/>
                </a:solidFill>
                <a:latin typeface="Algerian"/>
              </a:rPr>
              <a:t>prevention: wear shower shoes in locker rooms; do not share towels; practice good personal hygiene</a:t>
            </a:r>
            <a:r>
              <a:rPr lang="en-US" b="1" u="sng" dirty="0" smtClean="0">
                <a:solidFill>
                  <a:srgbClr val="00B050"/>
                </a:solidFill>
                <a:latin typeface="Algerian"/>
              </a:rPr>
              <a:t> 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BE39-A451-4A2F-B841-E3F6B321BD1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37970"/>
            <a:ext cx="271287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65" y="4343400"/>
            <a:ext cx="2480386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2395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latin typeface="Franklin Gothic Demi Cond" pitchFamily="34" charset="0"/>
              </a:rPr>
              <a:t>Disorders of the integumentary system</a:t>
            </a:r>
            <a:endParaRPr lang="en-US" sz="4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Burns: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Arial Rounded MT Bold" pitchFamily="34" charset="0"/>
              </a:rPr>
              <a:t>First-degree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>
              <a:latin typeface="Arial Rounded MT Bold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Arial Rounded MT Bold" pitchFamily="34" charset="0"/>
              </a:rPr>
              <a:t>Second-degree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>
              <a:latin typeface="Arial Rounded MT Bold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Arial Rounded MT Bold" pitchFamily="34" charset="0"/>
              </a:rPr>
              <a:t>Third-degree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1747" name="Content Placeholder 5" descr="bur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920875"/>
            <a:ext cx="2709862" cy="41354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B1CAA-9A90-4CAD-9F3E-3B643497B8F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00150"/>
          </a:xfrm>
        </p:spPr>
        <p:txBody>
          <a:bodyPr/>
          <a:lstStyle/>
          <a:p>
            <a:pPr algn="ctr" eaLnBrk="1" hangingPunct="1"/>
            <a:r>
              <a:rPr lang="en-US" sz="44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4000" b="1" u="sng" dirty="0" smtClean="0"/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4068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u="sng" dirty="0" smtClean="0">
                <a:solidFill>
                  <a:srgbClr val="A3171E"/>
                </a:solidFill>
                <a:latin typeface="Algerian"/>
              </a:rPr>
              <a:t>Burns: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  <a:latin typeface="Arial Rounded MT Bold" pitchFamily="34" charset="0"/>
              </a:rPr>
              <a:t>*</a:t>
            </a:r>
            <a:r>
              <a:rPr lang="en-US" u="sng" dirty="0" smtClean="0">
                <a:latin typeface="Arial Rounded MT Bold" pitchFamily="34" charset="0"/>
              </a:rPr>
              <a:t>First-degree-involves only the epidermis.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  <a:latin typeface="Arial Rounded MT Bold" pitchFamily="34" charset="0"/>
              </a:rPr>
              <a:t>*</a:t>
            </a:r>
            <a:r>
              <a:rPr lang="en-US" u="sng" dirty="0" smtClean="0">
                <a:latin typeface="Arial Rounded MT Bold" pitchFamily="34" charset="0"/>
              </a:rPr>
              <a:t>Symptoms: redness, swelling, pain</a:t>
            </a:r>
          </a:p>
          <a:p>
            <a:pPr eaLnBrk="1" hangingPunct="1"/>
            <a:r>
              <a:rPr lang="en-US" u="sng" dirty="0" smtClean="0">
                <a:latin typeface="Arial Rounded MT Bold" pitchFamily="34" charset="0"/>
              </a:rPr>
              <a:t>Treatment: cold water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B717A-98C4-4FA9-8C11-DA9F1BC04F0C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2773" name="Picture 2" descr="02-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86000"/>
            <a:ext cx="32051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 rot="-861679">
            <a:off x="701365" y="5484746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Showcard Gothic"/>
              </a:rPr>
              <a:t>superficial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00150"/>
          </a:xfrm>
        </p:spPr>
        <p:txBody>
          <a:bodyPr/>
          <a:lstStyle/>
          <a:p>
            <a:pPr algn="ctr" eaLnBrk="1" hangingPunct="1"/>
            <a:r>
              <a:rPr lang="en-US" sz="44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4000" b="1" u="sng" dirty="0" smtClean="0"/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1"/>
            <a:ext cx="4038600" cy="4144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u="sng" dirty="0" smtClean="0">
                <a:solidFill>
                  <a:srgbClr val="A3171E"/>
                </a:solidFill>
                <a:latin typeface="Algerian"/>
              </a:rPr>
              <a:t>Burns:</a:t>
            </a:r>
          </a:p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  <a:latin typeface="Arial Rounded MT Bold" pitchFamily="34" charset="0"/>
              </a:rPr>
              <a:t>*</a:t>
            </a:r>
            <a:r>
              <a:rPr lang="en-US" sz="2400" u="sng" dirty="0" smtClean="0">
                <a:latin typeface="Arial Rounded MT Bold" pitchFamily="34" charset="0"/>
              </a:rPr>
              <a:t>Second degree-epidermis and dermis.</a:t>
            </a:r>
          </a:p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  <a:latin typeface="Arial Rounded MT Bold" pitchFamily="34" charset="0"/>
              </a:rPr>
              <a:t>*</a:t>
            </a:r>
            <a:r>
              <a:rPr lang="en-US" sz="2400" u="sng" dirty="0" smtClean="0">
                <a:latin typeface="Arial Rounded MT Bold" pitchFamily="34" charset="0"/>
              </a:rPr>
              <a:t>Symptoms: pain, swelling, redness, blisters.</a:t>
            </a:r>
          </a:p>
          <a:p>
            <a:pPr eaLnBrk="1" hangingPunct="1"/>
            <a:r>
              <a:rPr lang="en-US" sz="2400" u="sng" dirty="0" smtClean="0">
                <a:latin typeface="Arial Rounded MT Bold" pitchFamily="34" charset="0"/>
              </a:rPr>
              <a:t>Treatment: pain meds, sterile dressings.</a:t>
            </a:r>
          </a:p>
          <a:p>
            <a:pPr lvl="2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7A2D2-5ADB-44D7-BC62-56434BBE2D29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 rot="-861679">
            <a:off x="1387164" y="5560946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Showcard Gothic"/>
              </a:rPr>
              <a:t>Partial thickness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Essential Questions: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eaLnBrk="1" hangingPunct="1"/>
            <a:r>
              <a:rPr lang="en-US" smtClean="0"/>
              <a:t>What are the functions of the integumentary system?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mtClean="0"/>
              <a:t>What are some disorders of the integumentary system?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mtClean="0"/>
              <a:t>How are integumentary system disorders treated?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mtClean="0"/>
              <a:t>How do you relate the integumentary system to the body’s communication systems?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C35D-B985-4CFC-9B1E-8298A26E64A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latin typeface="Franklin Gothic Demi Cond" pitchFamily="34" charset="0"/>
              </a:rPr>
              <a:t>Disorders of the integumentary system</a:t>
            </a:r>
            <a:endParaRPr lang="en-US" sz="3600" b="1" dirty="0" smtClean="0"/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5715000" cy="4983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u="sng" dirty="0" smtClean="0">
                <a:solidFill>
                  <a:srgbClr val="A3171E"/>
                </a:solidFill>
                <a:latin typeface="Algerian"/>
              </a:rPr>
              <a:t>Burns:</a:t>
            </a:r>
          </a:p>
          <a:p>
            <a:pPr eaLnBrk="1" hangingPunct="1"/>
            <a:r>
              <a:rPr lang="en-US" sz="2400" u="sng" dirty="0" smtClean="0">
                <a:latin typeface="Arial Rounded MT Bold" pitchFamily="34" charset="0"/>
              </a:rPr>
              <a:t>Third-degree: complete destruction of the epidermis, dermis and subcutaneous layers.</a:t>
            </a:r>
          </a:p>
          <a:p>
            <a:pPr eaLnBrk="1" hangingPunct="1"/>
            <a:r>
              <a:rPr lang="en-US" sz="2400" u="sng" dirty="0" smtClean="0">
                <a:latin typeface="Arial Rounded MT Bold" pitchFamily="34" charset="0"/>
              </a:rPr>
              <a:t>Symptoms: loss of skin, </a:t>
            </a:r>
            <a:r>
              <a:rPr lang="en-US" sz="2400" u="sng" dirty="0" err="1" smtClean="0">
                <a:latin typeface="Arial Rounded MT Bold" pitchFamily="34" charset="0"/>
              </a:rPr>
              <a:t>eschar</a:t>
            </a:r>
            <a:r>
              <a:rPr lang="en-US" sz="2400" u="sng" dirty="0" smtClean="0">
                <a:latin typeface="Arial Rounded MT Bold" pitchFamily="34" charset="0"/>
              </a:rPr>
              <a:t> (blackened skin), possibly no pain</a:t>
            </a:r>
          </a:p>
          <a:p>
            <a:pPr eaLnBrk="1" hangingPunct="1"/>
            <a:r>
              <a:rPr lang="en-US" sz="2400" u="sng" dirty="0" smtClean="0">
                <a:latin typeface="Arial Rounded MT Bold" pitchFamily="34" charset="0"/>
              </a:rPr>
              <a:t>Treatment: may be a life-threatening situation; immediate hospitalization, prevention of infection, contracture, fluid replacement.</a:t>
            </a:r>
            <a:r>
              <a:rPr lang="en-US" dirty="0" smtClean="0">
                <a:latin typeface="Arial Rounded MT Bold" pitchFamily="34" charset="0"/>
              </a:rPr>
              <a:t>  </a:t>
            </a:r>
          </a:p>
          <a:p>
            <a:pPr lvl="2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3E0E9-5A2B-45D9-B95D-9827DC71C4C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 rot="-861679">
            <a:off x="1387165" y="5713345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Showcard Gothic"/>
              </a:rPr>
              <a:t>Full thickness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81200"/>
            <a:ext cx="3189288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2395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latin typeface="Franklin Gothic Demi Cond" pitchFamily="34" charset="0"/>
              </a:rPr>
              <a:t>Disorders of the integumentary system</a:t>
            </a:r>
            <a:endParaRPr lang="en-US" sz="4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438400"/>
            <a:ext cx="4038600" cy="16605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Burns: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Arial Rounded MT Bold" pitchFamily="34" charset="0"/>
              </a:rPr>
              <a:t>Compare the different degrees of burns.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9DDD7-BF8F-46F4-BBB4-8C8A677B029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5845" name="Picture 2" descr="02-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050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3492500" y="3048000"/>
            <a:ext cx="762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          </a:t>
            </a:r>
          </a:p>
        </p:txBody>
      </p: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3492500" y="5972175"/>
            <a:ext cx="14605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          </a:t>
            </a:r>
          </a:p>
        </p:txBody>
      </p: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5018088" y="3057525"/>
            <a:ext cx="138271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          </a:t>
            </a:r>
          </a:p>
        </p:txBody>
      </p:sp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5329238" y="4495800"/>
            <a:ext cx="762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          </a:t>
            </a:r>
          </a:p>
        </p:txBody>
      </p:sp>
      <p:sp>
        <p:nvSpPr>
          <p:cNvPr id="35851" name="TextBox 11"/>
          <p:cNvSpPr txBox="1">
            <a:spLocks noChangeArrowheads="1"/>
          </p:cNvSpPr>
          <p:nvPr/>
        </p:nvSpPr>
        <p:spPr bwMode="auto">
          <a:xfrm>
            <a:off x="5018088" y="5991225"/>
            <a:ext cx="13065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4495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CNQ_uW66LfU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23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latin typeface="Franklin Gothic Demi Cond" pitchFamily="34" charset="0"/>
              </a:rPr>
              <a:t>Disorders </a:t>
            </a:r>
            <a:r>
              <a:rPr lang="en-US" sz="4900" b="1" dirty="0">
                <a:latin typeface="Franklin Gothic Demi Cond" pitchFamily="34" charset="0"/>
              </a:rPr>
              <a:t>of the integumentary system</a:t>
            </a:r>
            <a:endParaRPr lang="en-US" sz="4900" b="1" dirty="0"/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u="sng" smtClean="0">
                <a:solidFill>
                  <a:srgbClr val="A3171E"/>
                </a:solidFill>
                <a:latin typeface="Algerian"/>
              </a:rPr>
              <a:t>Burns: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3000" b="1" u="sng" smtClean="0">
                <a:solidFill>
                  <a:schemeClr val="accent2"/>
                </a:solidFill>
                <a:latin typeface="Algerian"/>
              </a:rPr>
              <a:t>Rule of Nines</a:t>
            </a:r>
          </a:p>
          <a:p>
            <a:pPr eaLnBrk="1" hangingPunct="1"/>
            <a:r>
              <a:rPr lang="en-US" sz="2800" u="sng" smtClean="0">
                <a:latin typeface="Arial Rounded MT Bold" pitchFamily="34" charset="0"/>
              </a:rPr>
              <a:t>Used to quickly assess percentage of body surface burned.</a:t>
            </a:r>
          </a:p>
          <a:p>
            <a:pPr eaLnBrk="1" hangingPunct="1"/>
            <a:r>
              <a:rPr lang="en-US" sz="2800" u="sng" smtClean="0">
                <a:latin typeface="Arial Rounded MT Bold" pitchFamily="34" charset="0"/>
              </a:rPr>
              <a:t>Can be used to determine extent of treatment needed.</a:t>
            </a:r>
          </a:p>
        </p:txBody>
      </p:sp>
      <p:pic>
        <p:nvPicPr>
          <p:cNvPr id="36867" name="Content Placeholder 5" descr="rule of nin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2362200"/>
            <a:ext cx="4495800" cy="39592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2B1AA-7EC9-431D-B770-A1AA56022EFC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876800" cy="54260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u="sng" dirty="0" smtClean="0">
                <a:solidFill>
                  <a:srgbClr val="A3171E"/>
                </a:solidFill>
                <a:latin typeface="Algerian"/>
              </a:rPr>
              <a:t>Dermatitis/Eczema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u="sng" dirty="0" err="1" smtClean="0">
                <a:latin typeface="Arial Rounded MT Bold" pitchFamily="34" charset="0"/>
              </a:rPr>
              <a:t>dermat</a:t>
            </a:r>
            <a:r>
              <a:rPr lang="en-US" sz="2400" u="sng" dirty="0" smtClean="0">
                <a:latin typeface="Arial Rounded MT Bold" pitchFamily="34" charset="0"/>
              </a:rPr>
              <a:t>-               -</a:t>
            </a:r>
            <a:r>
              <a:rPr lang="en-US" sz="2400" u="sng" dirty="0" err="1" smtClean="0">
                <a:latin typeface="Arial Rounded MT Bold" pitchFamily="34" charset="0"/>
              </a:rPr>
              <a:t>itis</a:t>
            </a:r>
            <a:r>
              <a:rPr lang="en-US" sz="2400" u="sng" dirty="0" smtClean="0">
                <a:latin typeface="Arial Rounded MT Bold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Arial Rounded MT Bold" pitchFamily="34" charset="0"/>
              </a:rPr>
              <a:t>*</a:t>
            </a:r>
            <a:r>
              <a:rPr lang="en-US" sz="2400" u="sng" dirty="0" smtClean="0">
                <a:latin typeface="Arial Rounded MT Bold" pitchFamily="34" charset="0"/>
              </a:rPr>
              <a:t>Dermatitis-inflammation of the skin; the cause may be non-specific (allergic reaction, stress, exposure to chemicals)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u="sng" dirty="0" smtClean="0">
                <a:latin typeface="Arial Rounded MT Bold" pitchFamily="34" charset="0"/>
              </a:rPr>
              <a:t>Eczema-acute, chronic, non-contagious inflammatory skin disease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u="sng" dirty="0" smtClean="0">
                <a:latin typeface="Arial Rounded MT Bold" pitchFamily="34" charset="0"/>
              </a:rPr>
              <a:t>How are they different?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u="sng" dirty="0" smtClean="0">
                <a:latin typeface="Arial Rounded MT Bold" pitchFamily="34" charset="0"/>
              </a:rPr>
              <a:t>Treatment: remove the causative agent;  topical ointments to alleviate the symptoms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dirty="0" smtClean="0">
                <a:latin typeface="Arial Rounded MT Bold" pitchFamily="34" charset="0"/>
              </a:rPr>
              <a:t>	</a:t>
            </a:r>
            <a:endParaRPr lang="en-US" sz="2400" dirty="0" smtClean="0"/>
          </a:p>
        </p:txBody>
      </p:sp>
      <p:pic>
        <p:nvPicPr>
          <p:cNvPr id="37891" name="Content Placeholder 7" descr="dermatiti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828800"/>
            <a:ext cx="2301875" cy="20494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D9AB1-424B-456A-A1DF-DB0B9BB6E74B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7894" name="Picture 2" descr="02-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243263"/>
            <a:ext cx="18891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3891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6705600" cy="50450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2400" b="1" u="sng" dirty="0" smtClean="0">
                <a:solidFill>
                  <a:srgbClr val="A3171E"/>
                </a:solidFill>
                <a:latin typeface="Algerian"/>
              </a:rPr>
              <a:t>Herpes-viral infection that is usually seen as a blister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200" dirty="0" smtClean="0">
                <a:latin typeface="Arial Rounded MT Bold" pitchFamily="34" charset="0"/>
              </a:rPr>
              <a:t>Herpes simplex virus</a:t>
            </a:r>
          </a:p>
          <a:p>
            <a:pPr marL="0" indent="0" eaLnBrk="1" hangingPunct="1"/>
            <a:r>
              <a:rPr lang="en-US" sz="2200" u="sng" dirty="0" smtClean="0">
                <a:latin typeface="Arial Rounded MT Bold" pitchFamily="34" charset="0"/>
              </a:rPr>
              <a:t>Two types of HSV:</a:t>
            </a:r>
          </a:p>
          <a:p>
            <a:pPr marL="0" indent="0" eaLnBrk="1" hangingPunct="1"/>
            <a:r>
              <a:rPr lang="en-US" sz="2200" u="sng" dirty="0" smtClean="0">
                <a:latin typeface="Arial Rounded MT Bold" pitchFamily="34" charset="0"/>
              </a:rPr>
              <a:t>HSV type 1-causes sores around the mouth and lips (cold sores/fever blisters)</a:t>
            </a:r>
          </a:p>
          <a:p>
            <a:pPr marL="0" indent="0" eaLnBrk="1" hangingPunct="1"/>
            <a:r>
              <a:rPr lang="en-US" sz="2200" u="sng" dirty="0" smtClean="0">
                <a:latin typeface="Arial Rounded MT Bold" pitchFamily="34" charset="0"/>
              </a:rPr>
              <a:t>HSV type 2-sores around the genitals or rectum </a:t>
            </a:r>
          </a:p>
          <a:p>
            <a:pPr marL="0" indent="0" eaLnBrk="1" hangingPunct="1"/>
            <a:r>
              <a:rPr lang="en-US" sz="2200" u="sng" dirty="0" smtClean="0">
                <a:latin typeface="Arial Rounded MT Bold" pitchFamily="34" charset="0"/>
              </a:rPr>
              <a:t>Symptoms: blisters that rupture and leave sores</a:t>
            </a:r>
          </a:p>
          <a:p>
            <a:pPr marL="0" indent="0" eaLnBrk="1" hangingPunct="1"/>
            <a:r>
              <a:rPr lang="en-US" sz="2200" u="sng" dirty="0" smtClean="0">
                <a:latin typeface="Arial Rounded MT Bold" pitchFamily="34" charset="0"/>
              </a:rPr>
              <a:t>How is it spread? Oral secretions, sexual contact</a:t>
            </a:r>
          </a:p>
          <a:p>
            <a:pPr marL="0" indent="0" eaLnBrk="1" hangingPunct="1"/>
            <a:r>
              <a:rPr lang="en-US" sz="2200" u="sng" dirty="0" smtClean="0">
                <a:latin typeface="Arial Rounded MT Bold" pitchFamily="34" charset="0"/>
              </a:rPr>
              <a:t>What is the prognosis? No cure; treat with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200" u="sng" dirty="0" smtClean="0">
                <a:latin typeface="Arial Rounded MT Bold" pitchFamily="34" charset="0"/>
              </a:rPr>
              <a:t>Acyclovir a anti-viral medication.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sz="2800" dirty="0" smtClean="0">
              <a:latin typeface="Arial Rounded MT Bold" pitchFamily="34" charset="0"/>
            </a:endParaRPr>
          </a:p>
        </p:txBody>
      </p:sp>
      <p:pic>
        <p:nvPicPr>
          <p:cNvPr id="38915" name="Content Placeholder 5" descr="skin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29400" y="2209800"/>
            <a:ext cx="2362200" cy="175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F5265-E6E9-4839-BAD5-2E9CB96DCD76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sz="3600" b="1" u="sng" smtClean="0">
                <a:latin typeface="Franklin Gothic Demi Cond" pitchFamily="34" charset="0"/>
              </a:rPr>
              <a:t>Disorders of the integumentary system</a:t>
            </a:r>
            <a:endParaRPr lang="en-US" sz="3600" b="1" u="sng" smtClean="0"/>
          </a:p>
        </p:txBody>
      </p:sp>
      <p:sp>
        <p:nvSpPr>
          <p:cNvPr id="39938" name="Content Placeholder 2"/>
          <p:cNvSpPr>
            <a:spLocks noGrp="1"/>
          </p:cNvSpPr>
          <p:nvPr>
            <p:ph sz="half" idx="4294967295"/>
          </p:nvPr>
        </p:nvSpPr>
        <p:spPr>
          <a:xfrm>
            <a:off x="199087" y="1295400"/>
            <a:ext cx="8915400" cy="54102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 sz="2400" b="1" u="sng" dirty="0" smtClean="0">
              <a:solidFill>
                <a:srgbClr val="FF0000"/>
              </a:solidFill>
              <a:latin typeface="Algerian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lgerian"/>
              </a:rPr>
              <a:t>*</a:t>
            </a:r>
            <a:r>
              <a:rPr lang="en-US" sz="2400" b="1" u="sng" dirty="0" smtClean="0">
                <a:solidFill>
                  <a:srgbClr val="7030A0"/>
                </a:solidFill>
                <a:latin typeface="Algerian"/>
              </a:rPr>
              <a:t>Herpes simplex 2-a sexually transmitted viral infection that is usually seen as a blister or sores around the genitals or rectum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sz="2400" b="1" u="sng" dirty="0" smtClean="0">
              <a:solidFill>
                <a:srgbClr val="7030A0"/>
              </a:solidFill>
              <a:latin typeface="Algerian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endParaRPr lang="en-US" sz="2800" u="sng" dirty="0" smtClean="0">
              <a:latin typeface="Arial Rounded MT Bold" pitchFamily="34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dirty="0" smtClean="0">
              <a:latin typeface="Arial Rounded MT Bold" pitchFamily="34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>
                <a:latin typeface="Arial Rounded MT Bold" pitchFamily="34" charset="0"/>
              </a:rPr>
              <a:t>If a pregnant woman has symptoms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>
                <a:latin typeface="Arial Rounded MT Bold" pitchFamily="34" charset="0"/>
              </a:rPr>
              <a:t>when the delivery date arrives, the baby may become infected when passing through the vagina. A </a:t>
            </a:r>
            <a:r>
              <a:rPr lang="en-US" dirty="0" err="1" smtClean="0">
                <a:latin typeface="Arial Rounded MT Bold" pitchFamily="34" charset="0"/>
              </a:rPr>
              <a:t>c-section</a:t>
            </a:r>
            <a:r>
              <a:rPr lang="en-US" dirty="0" smtClean="0">
                <a:latin typeface="Arial Rounded MT Bold" pitchFamily="34" charset="0"/>
              </a:rPr>
              <a:t> may be performed.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u="sng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2A075A-EDB9-40F2-91C0-5626AE17861A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247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40962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638800" cy="5211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200" b="1" u="sng" dirty="0" smtClean="0">
                <a:solidFill>
                  <a:srgbClr val="A3171E"/>
                </a:solidFill>
                <a:latin typeface="Algerian"/>
              </a:rPr>
              <a:t>Impetigo-acute, inflammatory and contagious skin disease seen in babies and young children</a:t>
            </a:r>
          </a:p>
          <a:p>
            <a:pPr eaLnBrk="1" hangingPunct="1"/>
            <a:r>
              <a:rPr lang="en-US" sz="2200" u="sng" dirty="0" smtClean="0">
                <a:latin typeface="Arial Rounded MT Bold" pitchFamily="34" charset="0"/>
              </a:rPr>
              <a:t>What two bacteria cause impetigo? Staphylococcus or streptococcus organism</a:t>
            </a:r>
          </a:p>
          <a:p>
            <a:pPr eaLnBrk="1" hangingPunct="1"/>
            <a:r>
              <a:rPr lang="en-US" sz="2200" u="sng" dirty="0" smtClean="0">
                <a:latin typeface="Arial Rounded MT Bold" pitchFamily="34" charset="0"/>
              </a:rPr>
              <a:t>Symptoms: vesicles that rupture and develop yellow crusts</a:t>
            </a:r>
          </a:p>
          <a:p>
            <a:pPr eaLnBrk="1" hangingPunct="1"/>
            <a:r>
              <a:rPr lang="en-US" sz="2200" dirty="0" smtClean="0">
                <a:latin typeface="Arial Rounded MT Bold" pitchFamily="34" charset="0"/>
              </a:rPr>
              <a:t>What are some </a:t>
            </a:r>
            <a:r>
              <a:rPr lang="en-US" sz="2200" u="sng" dirty="0" smtClean="0">
                <a:latin typeface="Arial Rounded MT Bold" pitchFamily="34" charset="0"/>
              </a:rPr>
              <a:t>risk factors</a:t>
            </a:r>
            <a:r>
              <a:rPr lang="en-US" sz="2200" dirty="0" smtClean="0">
                <a:latin typeface="Arial Rounded MT Bold" pitchFamily="34" charset="0"/>
              </a:rPr>
              <a:t> in contracting impetigo? </a:t>
            </a:r>
            <a:r>
              <a:rPr lang="en-US" sz="2200" u="sng" dirty="0" smtClean="0">
                <a:latin typeface="Arial Rounded MT Bold" pitchFamily="34" charset="0"/>
              </a:rPr>
              <a:t>Sharing toys,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u="sng" dirty="0" smtClean="0">
                <a:latin typeface="Arial Rounded MT Bold" pitchFamily="34" charset="0"/>
              </a:rPr>
              <a:t>bedding, towels, etc. </a:t>
            </a:r>
          </a:p>
          <a:p>
            <a:pPr eaLnBrk="1" hangingPunct="1"/>
            <a:r>
              <a:rPr lang="en-US" sz="2200" dirty="0" smtClean="0">
                <a:latin typeface="Arial Rounded MT Bold" pitchFamily="34" charset="0"/>
              </a:rPr>
              <a:t>How is it treated? topical antibacterial cream or oral antibiotics</a:t>
            </a:r>
          </a:p>
          <a:p>
            <a:pPr eaLnBrk="1" hangingPunct="1"/>
            <a:endParaRPr lang="en-US" sz="2200" dirty="0" smtClean="0"/>
          </a:p>
        </p:txBody>
      </p:sp>
      <p:pic>
        <p:nvPicPr>
          <p:cNvPr id="40963" name="Content Placeholder 5" descr="skin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1524000"/>
            <a:ext cx="1581150" cy="16700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6070-700D-46CA-ACA3-6358C666174C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0966" name="Picture 2" descr="16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962400"/>
            <a:ext cx="25336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6172200" cy="4191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u="sng" dirty="0" smtClean="0">
                <a:solidFill>
                  <a:srgbClr val="A3171E"/>
                </a:solidFill>
                <a:latin typeface="Algerian"/>
              </a:rPr>
              <a:t>Psoriasis-chronic inflammatory skin disease characterized by the development of dry reddish patches covered with silvery-white scales; affects skin over elbows, knees, shins, scalp, lower back .</a:t>
            </a:r>
            <a:r>
              <a:rPr lang="en-US" sz="2400" b="1" dirty="0" smtClean="0">
                <a:solidFill>
                  <a:srgbClr val="A3171E"/>
                </a:solidFill>
                <a:latin typeface="Algerian"/>
              </a:rPr>
              <a:t> </a:t>
            </a:r>
            <a:endParaRPr lang="en-US" sz="2400" dirty="0" smtClean="0">
              <a:latin typeface="Arial Rounded MT Bold" pitchFamily="34" charset="0"/>
            </a:endParaRPr>
          </a:p>
          <a:p>
            <a:pPr eaLnBrk="1" hangingPunct="1"/>
            <a:r>
              <a:rPr lang="en-US" sz="2400" dirty="0" smtClean="0">
                <a:latin typeface="Arial Rounded MT Bold" pitchFamily="34" charset="0"/>
              </a:rPr>
              <a:t>Describe this picture.</a:t>
            </a:r>
          </a:p>
          <a:p>
            <a:pPr eaLnBrk="1" hangingPunct="1"/>
            <a:r>
              <a:rPr lang="en-US" sz="2400" dirty="0" smtClean="0">
                <a:latin typeface="Arial Rounded MT Bold" pitchFamily="34" charset="0"/>
              </a:rPr>
              <a:t>Who is likely to have psoriasis? More common in adults</a:t>
            </a:r>
          </a:p>
          <a:p>
            <a:pPr eaLnBrk="1" hangingPunct="1"/>
            <a:r>
              <a:rPr lang="en-US" sz="2400" dirty="0" smtClean="0">
                <a:latin typeface="Arial Rounded MT Bold" pitchFamily="34" charset="0"/>
              </a:rPr>
              <a:t> What is the treatment? Moisturizers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1987" name="Content Placeholder 5" descr="skin1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2286000"/>
            <a:ext cx="2670175" cy="3124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3A907-E1E1-472D-8616-60372856BCF6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43010" name="Content Placeholder 2"/>
          <p:cNvSpPr>
            <a:spLocks noGrp="1"/>
          </p:cNvSpPr>
          <p:nvPr>
            <p:ph sz="half" idx="1"/>
          </p:nvPr>
        </p:nvSpPr>
        <p:spPr>
          <a:xfrm>
            <a:off x="76200" y="2438400"/>
            <a:ext cx="5562600" cy="38862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2400" b="1" u="sng" dirty="0" smtClean="0">
                <a:solidFill>
                  <a:srgbClr val="A3171E"/>
                </a:solidFill>
                <a:latin typeface="Algerian"/>
              </a:rPr>
              <a:t>Ringworm-highly contagious fungal infection; raised, itchy, circular patches with crusts</a:t>
            </a:r>
            <a:r>
              <a:rPr lang="en-US" sz="2400" b="1" dirty="0" smtClean="0">
                <a:solidFill>
                  <a:srgbClr val="A3171E"/>
                </a:solidFill>
                <a:latin typeface="Algerian"/>
              </a:rPr>
              <a:t> </a:t>
            </a:r>
          </a:p>
          <a:p>
            <a:pPr marL="0" indent="0" eaLnBrk="1" hangingPunct="1"/>
            <a:r>
              <a:rPr lang="en-US" sz="2400" dirty="0" smtClean="0">
                <a:latin typeface="Arial Rounded MT Bold" pitchFamily="34" charset="0"/>
              </a:rPr>
              <a:t>How is it </a:t>
            </a:r>
            <a:r>
              <a:rPr lang="en-US" sz="2400" u="sng" dirty="0" smtClean="0">
                <a:latin typeface="Arial Rounded MT Bold" pitchFamily="34" charset="0"/>
              </a:rPr>
              <a:t>spread? Skin-to-skin contact with a person or animal, sharing towels, sports equipment</a:t>
            </a:r>
          </a:p>
          <a:p>
            <a:pPr marL="0" indent="0" eaLnBrk="1" hangingPunct="1"/>
            <a:r>
              <a:rPr lang="en-US" sz="2400" dirty="0" smtClean="0">
                <a:latin typeface="Arial Rounded MT Bold" pitchFamily="34" charset="0"/>
              </a:rPr>
              <a:t>What </a:t>
            </a:r>
            <a:r>
              <a:rPr lang="en-US" sz="2400" u="sng" dirty="0" smtClean="0">
                <a:latin typeface="Arial Rounded MT Bold" pitchFamily="34" charset="0"/>
              </a:rPr>
              <a:t>causes</a:t>
            </a:r>
            <a:r>
              <a:rPr lang="en-US" sz="2400" dirty="0" smtClean="0">
                <a:latin typeface="Arial Rounded MT Bold" pitchFamily="34" charset="0"/>
              </a:rPr>
              <a:t> ringworm?    </a:t>
            </a:r>
            <a:r>
              <a:rPr lang="en-US" sz="2400" u="sng" dirty="0" smtClean="0">
                <a:latin typeface="Arial Rounded MT Bold" pitchFamily="34" charset="0"/>
              </a:rPr>
              <a:t>fungus</a:t>
            </a:r>
          </a:p>
          <a:p>
            <a:pPr marL="0" indent="0" eaLnBrk="1" hangingPunct="1"/>
            <a:r>
              <a:rPr lang="en-US" sz="2400" dirty="0" smtClean="0">
                <a:latin typeface="Arial Rounded MT Bold" pitchFamily="34" charset="0"/>
              </a:rPr>
              <a:t>What is the </a:t>
            </a:r>
            <a:r>
              <a:rPr lang="en-US" sz="2400" u="sng" dirty="0" smtClean="0">
                <a:latin typeface="Arial Rounded MT Bold" pitchFamily="34" charset="0"/>
              </a:rPr>
              <a:t>medical term</a:t>
            </a:r>
            <a:r>
              <a:rPr lang="en-US" sz="2400" dirty="0" smtClean="0">
                <a:latin typeface="Arial Rounded MT Bold" pitchFamily="34" charset="0"/>
              </a:rPr>
              <a:t>?   </a:t>
            </a:r>
            <a:r>
              <a:rPr lang="en-US" sz="2400" u="sng" dirty="0" err="1" smtClean="0">
                <a:latin typeface="Arial Rounded MT Bold" pitchFamily="34" charset="0"/>
              </a:rPr>
              <a:t>tinea</a:t>
            </a:r>
            <a:endParaRPr lang="en-US" sz="2400" u="sng" dirty="0" smtClean="0">
              <a:latin typeface="Arial Rounded MT Bold" pitchFamily="34" charset="0"/>
            </a:endParaRPr>
          </a:p>
          <a:p>
            <a:pPr marL="0" indent="0" eaLnBrk="1" hangingPunct="1"/>
            <a:r>
              <a:rPr lang="en-US" sz="2400" dirty="0" smtClean="0">
                <a:latin typeface="Arial Rounded MT Bold" pitchFamily="34" charset="0"/>
              </a:rPr>
              <a:t>How is it treated? Antifungal meds</a:t>
            </a:r>
          </a:p>
          <a:p>
            <a:pPr marL="0" indent="0" eaLnBrk="1" hangingPunct="1"/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C66FB-C7EE-4B14-8A90-E9ED54A8B969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3013" name="Picture 2" descr="02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590800"/>
            <a:ext cx="2651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Content Placeholder 5" descr="ringworm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95988" y="4343400"/>
            <a:ext cx="2466975" cy="1847850"/>
          </a:xfrm>
        </p:spPr>
      </p:pic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5791200" y="1905000"/>
            <a:ext cx="321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Two examples of ringworm</a:t>
            </a:r>
          </a:p>
          <a:p>
            <a:r>
              <a:rPr lang="en-US">
                <a:latin typeface="Constantia" pitchFamily="18" charset="0"/>
              </a:rPr>
              <a:t>How would this be diagnosed?</a:t>
            </a:r>
          </a:p>
        </p:txBody>
      </p:sp>
    </p:spTree>
  </p:cSld>
  <p:clrMapOvr>
    <a:masterClrMapping/>
  </p:clrMapOvr>
  <p:transition xmlns:p14="http://schemas.microsoft.com/office/powerpoint/2010/main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44034" name="Content Placeholder 2"/>
          <p:cNvSpPr>
            <a:spLocks noGrp="1"/>
          </p:cNvSpPr>
          <p:nvPr>
            <p:ph sz="half" idx="1"/>
          </p:nvPr>
        </p:nvSpPr>
        <p:spPr>
          <a:xfrm>
            <a:off x="76200" y="1981200"/>
            <a:ext cx="5791200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A3171E"/>
                </a:solidFill>
                <a:latin typeface="Algerian"/>
              </a:rPr>
              <a:t>Scabies- </a:t>
            </a:r>
            <a:r>
              <a:rPr lang="en-US" sz="2400" u="sng" dirty="0" smtClean="0">
                <a:latin typeface="Arial" charset="0"/>
              </a:rPr>
              <a:t>a condition of very itchy skin caused by tiny </a:t>
            </a:r>
            <a:r>
              <a:rPr lang="en-US" sz="2400" u="sng" dirty="0" smtClean="0">
                <a:latin typeface="Arial" charset="0"/>
                <a:hlinkClick r:id="rId2"/>
              </a:rPr>
              <a:t>mites</a:t>
            </a:r>
            <a:r>
              <a:rPr lang="en-US" sz="2400" u="sng" dirty="0" smtClean="0">
                <a:latin typeface="Arial" charset="0"/>
              </a:rPr>
              <a:t> that burrow into your </a:t>
            </a:r>
            <a:r>
              <a:rPr lang="en-US" sz="2400" u="sng" dirty="0" smtClean="0">
                <a:latin typeface="Arial" charset="0"/>
                <a:hlinkClick r:id="rId3"/>
              </a:rPr>
              <a:t>skin</a:t>
            </a:r>
            <a:r>
              <a:rPr lang="en-US" sz="2400" dirty="0" smtClean="0"/>
              <a:t> </a:t>
            </a:r>
            <a:endParaRPr lang="en-US" sz="2400" b="1" dirty="0" smtClean="0">
              <a:solidFill>
                <a:srgbClr val="A3171E"/>
              </a:solidFill>
              <a:latin typeface="Algerian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itchFamily="34" charset="0"/>
              </a:rPr>
              <a:t>Is it contagious? </a:t>
            </a:r>
            <a:r>
              <a:rPr lang="en-US" sz="2400" u="sng" dirty="0" smtClean="0">
                <a:latin typeface="Arial" charset="0"/>
              </a:rPr>
              <a:t>spread by close, physical contact, sexual contact, sharing towels, bed sheets</a:t>
            </a:r>
            <a:r>
              <a:rPr lang="en-US" sz="2200" dirty="0" smtClean="0"/>
              <a:t> </a:t>
            </a: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itchFamily="34" charset="0"/>
              </a:rPr>
              <a:t>How is it treated? </a:t>
            </a:r>
            <a:r>
              <a:rPr lang="en-US" sz="2400" u="sng" dirty="0" smtClean="0">
                <a:latin typeface="Arial" charset="0"/>
              </a:rPr>
              <a:t>It will not go away on its own, special med is needed</a:t>
            </a: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Arial Rounded MT Bold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D52A9-461E-441A-8929-13AEB67D3CEA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4037" name="Picture 2" descr="02-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85044">
            <a:off x="6183313" y="2090738"/>
            <a:ext cx="25527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Content Placeholder 5" descr="skin10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7620000" y="3962400"/>
            <a:ext cx="1266825" cy="2133600"/>
          </a:xfr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904875"/>
            <a:ext cx="8229600" cy="81915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Franklin Gothic Demi Cond" pitchFamily="34" charset="0"/>
              </a:rPr>
              <a:t>Functions of the integumentary system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840163"/>
          </a:xfrm>
        </p:spPr>
        <p:txBody>
          <a:bodyPr/>
          <a:lstStyle/>
          <a:p>
            <a:pPr eaLnBrk="1" hangingPunct="1"/>
            <a:r>
              <a:rPr lang="en-US" smtClean="0"/>
              <a:t>What are the functions of the skin?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structures are involved in these functions?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A0DCD-6651-4897-B29B-CEC230B65BDE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7413" name="Content Placeholder 5" descr="hai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3200400"/>
            <a:ext cx="4038600" cy="1979613"/>
          </a:xfrm>
        </p:spPr>
      </p:pic>
      <p:sp>
        <p:nvSpPr>
          <p:cNvPr id="4" name="TextBox 3"/>
          <p:cNvSpPr txBox="1"/>
          <p:nvPr/>
        </p:nvSpPr>
        <p:spPr>
          <a:xfrm rot="20899120">
            <a:off x="5680801" y="5390532"/>
            <a:ext cx="457200" cy="461665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  <a:effectLst>
            <a:glow rad="127000">
              <a:schemeClr val="tx1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 rot="20241215">
            <a:off x="528454" y="5418543"/>
            <a:ext cx="457200" cy="461665"/>
          </a:xfrm>
          <a:prstGeom prst="rect">
            <a:avLst/>
          </a:prstGeom>
          <a:solidFill>
            <a:schemeClr val="accent2"/>
          </a:solidFill>
          <a:ln cmpd="sng">
            <a:solidFill>
              <a:schemeClr val="tx1"/>
            </a:solidFill>
          </a:ln>
          <a:effectLst>
            <a:glow rad="127000">
              <a:srgbClr val="FFFF0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 rot="1045374">
            <a:off x="1658829" y="5929723"/>
            <a:ext cx="457200" cy="461665"/>
          </a:xfrm>
          <a:prstGeom prst="rect">
            <a:avLst/>
          </a:prstGeom>
          <a:solidFill>
            <a:srgbClr val="00B050"/>
          </a:solidFill>
          <a:ln cmpd="sng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5679837"/>
            <a:ext cx="457200" cy="461665"/>
          </a:xfrm>
          <a:prstGeom prst="rect">
            <a:avLst/>
          </a:prstGeom>
          <a:solidFill>
            <a:srgbClr val="7030A0"/>
          </a:solidFill>
          <a:ln cmpd="sng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 rot="1097786">
            <a:off x="2727910" y="5474447"/>
            <a:ext cx="457200" cy="461665"/>
          </a:xfrm>
          <a:prstGeom prst="rect">
            <a:avLst/>
          </a:prstGeom>
          <a:solidFill>
            <a:srgbClr val="00B0F0"/>
          </a:solidFill>
          <a:ln cmpd="sng">
            <a:solidFill>
              <a:schemeClr val="tx1"/>
            </a:solidFill>
          </a:ln>
          <a:effectLst>
            <a:glow rad="127000">
              <a:srgbClr val="7030A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 rot="20916936">
            <a:off x="6899066" y="5951252"/>
            <a:ext cx="457200" cy="461665"/>
          </a:xfrm>
          <a:prstGeom prst="rect">
            <a:avLst/>
          </a:prstGeom>
          <a:solidFill>
            <a:srgbClr val="0070C0"/>
          </a:solidFill>
          <a:ln cmpd="sng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 rot="1063834">
            <a:off x="8077200" y="5520286"/>
            <a:ext cx="457200" cy="461665"/>
          </a:xfrm>
          <a:prstGeom prst="rect">
            <a:avLst/>
          </a:prstGeom>
          <a:solidFill>
            <a:srgbClr val="92D050"/>
          </a:solidFill>
          <a:ln cmpd="sng">
            <a:solidFill>
              <a:schemeClr val="tx1"/>
            </a:solidFill>
          </a:ln>
          <a:effectLst>
            <a:glow rad="127000">
              <a:srgbClr val="FF0000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45058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6019800" cy="4572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b="1" u="sng" dirty="0" smtClean="0">
              <a:solidFill>
                <a:srgbClr val="A3171E"/>
              </a:solidFill>
              <a:latin typeface="Algerian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b="1" u="sng" dirty="0" smtClean="0">
                <a:solidFill>
                  <a:srgbClr val="A3171E"/>
                </a:solidFill>
                <a:latin typeface="Algerian"/>
              </a:rPr>
              <a:t>Shingles-skin eruption due to a virus infection of the nerve endings</a:t>
            </a:r>
            <a:r>
              <a:rPr lang="en-US" sz="2400" b="1" dirty="0" smtClean="0">
                <a:solidFill>
                  <a:srgbClr val="A3171E"/>
                </a:solidFill>
                <a:latin typeface="Algerian"/>
              </a:rPr>
              <a:t>  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itchFamily="34" charset="0"/>
              </a:rPr>
              <a:t>What is the cause of shingles?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u="sng" dirty="0" smtClean="0">
                <a:latin typeface="Arial Rounded MT Bold" pitchFamily="34" charset="0"/>
              </a:rPr>
              <a:t>Caused by the same virus that causes chicken pox (herpes zoster)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itchFamily="34" charset="0"/>
              </a:rPr>
              <a:t>Is it contagious? Yes, can be spread to people who have not had chicken pox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400" u="sng" dirty="0" smtClean="0">
                <a:latin typeface="Arial Rounded MT Bold" pitchFamily="34" charset="0"/>
              </a:rPr>
              <a:t>Who is most at risk? People who have had chicken pox, 50 or older, weaken-</a:t>
            </a:r>
            <a:r>
              <a:rPr lang="en-US" sz="2400" u="sng" dirty="0" err="1" smtClean="0">
                <a:latin typeface="Arial Rounded MT Bold" pitchFamily="34" charset="0"/>
              </a:rPr>
              <a:t>ed</a:t>
            </a:r>
            <a:r>
              <a:rPr lang="en-US" sz="2400" u="sng" dirty="0" smtClean="0">
                <a:latin typeface="Arial Rounded MT Bold" pitchFamily="34" charset="0"/>
              </a:rPr>
              <a:t> immune system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itchFamily="34" charset="0"/>
              </a:rPr>
              <a:t>How is it prevented? vaccine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02F0B-3BBE-4941-B0EB-2B1A68208499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2362200"/>
            <a:ext cx="31638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46082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5257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b="1" u="sng" dirty="0" smtClean="0">
                <a:solidFill>
                  <a:srgbClr val="A3171E"/>
                </a:solidFill>
                <a:latin typeface="Algerian"/>
              </a:rPr>
              <a:t>Skin cancer-most common type of cancer in people</a:t>
            </a:r>
            <a:endParaRPr lang="en-US" sz="24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What are the </a:t>
            </a:r>
            <a:r>
              <a:rPr lang="en-US" sz="2400" u="sng" dirty="0" smtClean="0"/>
              <a:t>risk factors</a:t>
            </a:r>
            <a:r>
              <a:rPr lang="en-US" sz="2400" dirty="0" smtClean="0"/>
              <a:t> for developing skin cancer?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        </a:t>
            </a:r>
            <a:r>
              <a:rPr lang="en-US" sz="2400" u="sng" dirty="0" smtClean="0"/>
              <a:t>Exposure to ultraviolent light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How can it be prevented?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Limit exposure to direct sunlight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Three types: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u="sng" dirty="0" smtClean="0"/>
              <a:t>Basal cell carcinoma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u="sng" dirty="0" smtClean="0"/>
              <a:t>Squamous cell carcinoma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u="sng" dirty="0" smtClean="0"/>
              <a:t>Malignant melanoma</a:t>
            </a:r>
            <a:r>
              <a:rPr lang="en-US" sz="1800" b="1" dirty="0" smtClean="0"/>
              <a:t>	</a:t>
            </a:r>
          </a:p>
          <a:p>
            <a:pPr lvl="2" eaLnBrk="1" hangingPunct="1">
              <a:lnSpc>
                <a:spcPct val="8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7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7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700" b="1" dirty="0" smtClean="0"/>
              <a:t> </a:t>
            </a:r>
            <a:endParaRPr lang="en-US" sz="7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700" b="1" dirty="0" smtClean="0"/>
              <a:t> </a:t>
            </a:r>
            <a:endParaRPr lang="en-US" sz="7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CF201-4583-4B16-B8EE-1CD61E9A1B63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6085" name="Picture 2" descr="Illustration showing where skin cancer develops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86000"/>
            <a:ext cx="31464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47106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438400"/>
            <a:ext cx="53340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800" b="1" u="sng" dirty="0" smtClean="0">
                <a:solidFill>
                  <a:srgbClr val="A3171E"/>
                </a:solidFill>
                <a:latin typeface="Algerian"/>
              </a:rPr>
              <a:t>Skin cancer</a:t>
            </a:r>
            <a:endParaRPr lang="en-US" sz="2800" b="1" u="sng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800" b="1" u="sng" dirty="0" smtClean="0"/>
              <a:t>Basal cell carcinoma-the most common and least malignant type of skin cancer.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8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u="sng" dirty="0" smtClean="0"/>
              <a:t>Where does it usually form?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800" b="1" u="sng" dirty="0" smtClean="0"/>
              <a:t>usually occurs on the face.</a:t>
            </a:r>
            <a:endParaRPr lang="en-US" sz="2800" u="sng" dirty="0" smtClean="0"/>
          </a:p>
          <a:p>
            <a:pPr lvl="2" eaLnBrk="1" hangingPunct="1">
              <a:lnSpc>
                <a:spcPct val="80000"/>
              </a:lnSpc>
            </a:pPr>
            <a:endParaRPr lang="en-US" sz="2800" u="sng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b="1" dirty="0" smtClean="0"/>
              <a:t> </a:t>
            </a:r>
            <a:endParaRPr lang="en-US" sz="10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b="1" dirty="0" smtClean="0"/>
              <a:t> </a:t>
            </a:r>
          </a:p>
        </p:txBody>
      </p:sp>
      <p:pic>
        <p:nvPicPr>
          <p:cNvPr id="47107" name="Content Placeholder 5" descr="bas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1828800"/>
            <a:ext cx="3200400" cy="321151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B3F45-0AA8-4E18-BAEC-5DD83B3B62EC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4813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18373"/>
            <a:ext cx="4419600" cy="4906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A3171E"/>
                </a:solidFill>
                <a:latin typeface="Algerian"/>
              </a:rPr>
              <a:t>Skin Cancer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u="sng" dirty="0" smtClean="0"/>
              <a:t>Squamous cell carcinoma-arises from the epidermis and occurs most often on the scalp and lower lip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dirty="0" smtClean="0"/>
          </a:p>
          <a:p>
            <a:pPr eaLnBrk="1" hangingPunct="1"/>
            <a:r>
              <a:rPr lang="en-US" sz="2400" dirty="0" smtClean="0"/>
              <a:t> How is squamous cell carcinoma different from basil cell carcinoma</a:t>
            </a:r>
            <a:r>
              <a:rPr lang="en-US" dirty="0" smtClean="0"/>
              <a:t>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It grows rapidly and metastasizes to the lymph nodes 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48131" name="Content Placeholder 5" descr="squamou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2438400"/>
            <a:ext cx="3657600" cy="3335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8AA98-6226-4235-AAEE-79FD20048FC2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5715000" cy="5211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A3171E"/>
                </a:solidFill>
                <a:latin typeface="Algerian"/>
              </a:rPr>
              <a:t>Skin cancer</a:t>
            </a:r>
            <a:r>
              <a:rPr lang="en-US" sz="3200" b="1" dirty="0" smtClean="0">
                <a:solidFill>
                  <a:srgbClr val="A3171E"/>
                </a:solidFill>
                <a:latin typeface="Algerian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Malignant melanoma-occurs in melanocytes and metastasizes to other areas quickly; may appear as a brown or black irregular patch which occurs suddenly; a color or size change in a pre-existing mole or wart.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Causes: exposure to ultraviolent light from the sun and tanning beds</a:t>
            </a:r>
          </a:p>
          <a:p>
            <a:pPr lvl="1" eaLnBrk="1" hangingPunct="1"/>
            <a:r>
              <a:rPr lang="en-US" dirty="0" smtClean="0"/>
              <a:t>How are skin cancers treated?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dirty="0" smtClean="0"/>
              <a:t>           Surgery, radiation</a:t>
            </a:r>
          </a:p>
        </p:txBody>
      </p:sp>
      <p:pic>
        <p:nvPicPr>
          <p:cNvPr id="49155" name="Content Placeholder 5" descr="melano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2057400"/>
            <a:ext cx="3263900" cy="3657600"/>
          </a:xfrm>
        </p:spPr>
      </p:pic>
      <p:sp>
        <p:nvSpPr>
          <p:cNvPr id="2" name="TextBox 1"/>
          <p:cNvSpPr txBox="1"/>
          <p:nvPr/>
        </p:nvSpPr>
        <p:spPr>
          <a:xfrm>
            <a:off x="5943600" y="5791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yhNL2k1ZV00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2395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50178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800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200" b="1" u="sng" dirty="0" smtClean="0">
                <a:solidFill>
                  <a:srgbClr val="A3171E"/>
                </a:solidFill>
                <a:latin typeface="Algerian"/>
              </a:rPr>
              <a:t>Skin lesions:-abnormal area on the skin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500" b="1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 dirty="0" smtClean="0"/>
              <a:t>Discuss the characteristics of the different skin lesions.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500" b="1" dirty="0" smtClean="0">
              <a:solidFill>
                <a:srgbClr val="A3171E"/>
              </a:solidFill>
              <a:latin typeface="Algerian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8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latin typeface="Tw Cen MT Condensed Extra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latin typeface="Tw Cen MT Condensed Extra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000" dirty="0" smtClean="0">
              <a:latin typeface="Tw Cen MT Condensed Extra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latin typeface="Tw Cen MT Condensed Extra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000" dirty="0" smtClean="0">
              <a:latin typeface="Tw Cen MT Condensed Extra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dirty="0" smtClean="0">
                <a:latin typeface="Arial Rounded MT Bold" pitchFamily="34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en-US" sz="7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064D-ADF7-4C42-875F-D3A9E457320B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0181" name="Picture 2" descr="02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81200"/>
            <a:ext cx="3195638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Franklin Gothic Demi Cond" pitchFamily="34" charset="0"/>
              </a:rPr>
              <a:t>Disorders of the integumentary system</a:t>
            </a:r>
            <a:endParaRPr lang="en-US" sz="4000" b="1" smtClean="0"/>
          </a:p>
        </p:txBody>
      </p:sp>
      <p:sp>
        <p:nvSpPr>
          <p:cNvPr id="5120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7244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900" b="1" smtClean="0">
                <a:solidFill>
                  <a:srgbClr val="A3171E"/>
                </a:solidFill>
                <a:latin typeface="Algerian"/>
              </a:rPr>
              <a:t>Skin lesions: SEE PAGE 85 &amp; 86 IN BOOK!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900" smtClean="0">
                <a:latin typeface="Arial Rounded MT Bold" pitchFamily="34" charset="0"/>
              </a:rPr>
              <a:t>Compare these types of skin lesions.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500" smtClean="0">
                <a:latin typeface="Tw Cen MT Condensed Extra Bold" pitchFamily="34" charset="0"/>
              </a:rPr>
              <a:t>Macule				</a:t>
            </a:r>
          </a:p>
          <a:p>
            <a:pPr eaLnBrk="1" hangingPunct="1">
              <a:lnSpc>
                <a:spcPct val="80000"/>
              </a:lnSpc>
            </a:pPr>
            <a:endParaRPr lang="en-US" sz="2500" smtClean="0">
              <a:latin typeface="Tw Cen MT Condensed Extra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500" smtClean="0">
              <a:latin typeface="Tw Cen MT Condensed Extra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500" smtClean="0">
                <a:latin typeface="Tw Cen MT Condensed Extra Bold" pitchFamily="34" charset="0"/>
              </a:rPr>
              <a:t>    Papule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500" smtClean="0">
              <a:latin typeface="Tw Cen MT Condensed Extra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500" smtClean="0">
              <a:latin typeface="Tw Cen MT Condensed Extra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500" smtClean="0">
                <a:latin typeface="Tw Cen MT Condensed Extra Bold" pitchFamily="34" charset="0"/>
              </a:rPr>
              <a:t>    Pustule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500" smtClean="0">
                <a:latin typeface="Arial Rounded MT Bold" pitchFamily="34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</p:txBody>
      </p:sp>
      <p:pic>
        <p:nvPicPr>
          <p:cNvPr id="51203" name="Content Placeholder 5" descr="lesio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759" t="17763" r="74019" b="70238"/>
          <a:stretch>
            <a:fillRect/>
          </a:stretch>
        </p:blipFill>
        <p:spPr>
          <a:xfrm>
            <a:off x="1981200" y="2708275"/>
            <a:ext cx="1079500" cy="6699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FB3AC-BCC2-4385-A489-E6F049585A63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1206" name="Content Placeholder 5" descr="lesions.jpg"/>
          <p:cNvPicPr>
            <a:picLocks noChangeAspect="1"/>
          </p:cNvPicPr>
          <p:nvPr/>
        </p:nvPicPr>
        <p:blipFill>
          <a:blip r:embed="rId2"/>
          <a:srcRect l="4468" t="4543" r="75650" b="83253"/>
          <a:stretch>
            <a:fillRect/>
          </a:stretch>
        </p:blipFill>
        <p:spPr bwMode="auto">
          <a:xfrm>
            <a:off x="3657600" y="3870325"/>
            <a:ext cx="10366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Content Placeholder 5" descr="lesions.jpg"/>
          <p:cNvPicPr>
            <a:picLocks noChangeAspect="1"/>
          </p:cNvPicPr>
          <p:nvPr/>
        </p:nvPicPr>
        <p:blipFill>
          <a:blip r:embed="rId2"/>
          <a:srcRect l="50934" t="57018" r="27173" b="30779"/>
          <a:stretch>
            <a:fillRect/>
          </a:stretch>
        </p:blipFill>
        <p:spPr bwMode="auto">
          <a:xfrm>
            <a:off x="2568575" y="5072063"/>
            <a:ext cx="114458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Content Placeholder 5" descr="lesions.jpg"/>
          <p:cNvPicPr>
            <a:picLocks noChangeAspect="1"/>
          </p:cNvPicPr>
          <p:nvPr/>
        </p:nvPicPr>
        <p:blipFill>
          <a:blip r:embed="rId2"/>
          <a:srcRect l="3946" t="83592" r="74608" b="4205"/>
          <a:stretch>
            <a:fillRect/>
          </a:stretch>
        </p:blipFill>
        <p:spPr bwMode="auto">
          <a:xfrm>
            <a:off x="5010150" y="2667000"/>
            <a:ext cx="11239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Content Placeholder 5" descr="lesions.jpg"/>
          <p:cNvPicPr>
            <a:picLocks noChangeAspect="1"/>
          </p:cNvPicPr>
          <p:nvPr/>
        </p:nvPicPr>
        <p:blipFill>
          <a:blip r:embed="rId2"/>
          <a:srcRect l="4318" t="70374" r="75352" b="17220"/>
          <a:stretch>
            <a:fillRect/>
          </a:stretch>
        </p:blipFill>
        <p:spPr bwMode="auto">
          <a:xfrm>
            <a:off x="5241925" y="4783138"/>
            <a:ext cx="1295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extBox 10"/>
          <p:cNvSpPr txBox="1">
            <a:spLocks noChangeArrowheads="1"/>
          </p:cNvSpPr>
          <p:nvPr/>
        </p:nvSpPr>
        <p:spPr bwMode="auto">
          <a:xfrm>
            <a:off x="6537325" y="5389563"/>
            <a:ext cx="10191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latin typeface="Tw Cen MT Condensed Extra Bold" pitchFamily="34" charset="0"/>
              </a:rPr>
              <a:t>Vesicle</a:t>
            </a:r>
          </a:p>
        </p:txBody>
      </p:sp>
      <p:sp>
        <p:nvSpPr>
          <p:cNvPr id="51211" name="TextBox 11"/>
          <p:cNvSpPr txBox="1">
            <a:spLocks noChangeArrowheads="1"/>
          </p:cNvSpPr>
          <p:nvPr/>
        </p:nvSpPr>
        <p:spPr bwMode="auto">
          <a:xfrm>
            <a:off x="6102350" y="3170238"/>
            <a:ext cx="7985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latin typeface="Tw Cen MT Condensed Extra Bold" pitchFamily="34" charset="0"/>
              </a:rPr>
              <a:t>Ulcer</a:t>
            </a:r>
          </a:p>
        </p:txBody>
      </p:sp>
    </p:spTree>
  </p:cSld>
  <p:clrMapOvr>
    <a:masterClrMapping/>
  </p:clrMapOvr>
  <p:transition xmlns:p14="http://schemas.microsoft.com/office/powerpoint/2010/main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 eaLnBrk="1" hangingPunct="1"/>
            <a:r>
              <a:rPr lang="en-US" sz="3600" b="1" u="sng" smtClean="0">
                <a:latin typeface="Franklin Gothic Demi Cond" pitchFamily="34" charset="0"/>
              </a:rPr>
              <a:t>Disorders of the integumentary system</a:t>
            </a:r>
            <a:endParaRPr lang="en-US" sz="3600" b="1" u="sng" smtClean="0"/>
          </a:p>
        </p:txBody>
      </p:sp>
      <p:sp>
        <p:nvSpPr>
          <p:cNvPr id="52226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6019800" cy="4830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A3171E"/>
                </a:solidFill>
                <a:latin typeface="Algerian"/>
              </a:rPr>
              <a:t>Skin lesion: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b="1" u="sng" dirty="0" smtClean="0">
                <a:solidFill>
                  <a:srgbClr val="A3171E"/>
                </a:solidFill>
                <a:latin typeface="Algerian"/>
              </a:rPr>
              <a:t>Decubitus ulcer-aka bedsores; a deep loss of skin surface that may extend </a:t>
            </a:r>
            <a:r>
              <a:rPr lang="en-US" b="1" u="sng" dirty="0" err="1" smtClean="0">
                <a:solidFill>
                  <a:srgbClr val="A3171E"/>
                </a:solidFill>
                <a:latin typeface="Algerian"/>
              </a:rPr>
              <a:t>nto</a:t>
            </a:r>
            <a:r>
              <a:rPr lang="en-US" b="1" u="sng" dirty="0" smtClean="0">
                <a:solidFill>
                  <a:srgbClr val="A3171E"/>
                </a:solidFill>
                <a:latin typeface="Algerian"/>
              </a:rPr>
              <a:t> the dermis; occur when a person is constantly sitting or lying in the same position</a:t>
            </a:r>
          </a:p>
          <a:p>
            <a:pPr eaLnBrk="1" hangingPunct="1"/>
            <a:r>
              <a:rPr lang="en-US" sz="2400" dirty="0" smtClean="0">
                <a:latin typeface="Arial Rounded MT Bold" pitchFamily="34" charset="0"/>
              </a:rPr>
              <a:t>How can they be </a:t>
            </a:r>
            <a:r>
              <a:rPr lang="en-US" sz="2400" u="sng" dirty="0" smtClean="0">
                <a:latin typeface="Arial Rounded MT Bold" pitchFamily="34" charset="0"/>
              </a:rPr>
              <a:t>prevented</a:t>
            </a:r>
            <a:r>
              <a:rPr lang="en-US" sz="2400" dirty="0" smtClean="0">
                <a:latin typeface="Arial Rounded MT Bold" pitchFamily="34" charset="0"/>
              </a:rPr>
              <a:t>? </a:t>
            </a:r>
            <a:r>
              <a:rPr lang="en-US" sz="2400" u="sng" dirty="0" smtClean="0">
                <a:latin typeface="Arial Rounded MT Bold" pitchFamily="34" charset="0"/>
              </a:rPr>
              <a:t>Turning, repositioning frequently, relief of pressure on bony areas</a:t>
            </a:r>
          </a:p>
          <a:p>
            <a:pPr eaLnBrk="1" hangingPunct="1"/>
            <a:r>
              <a:rPr lang="en-US" sz="2400" dirty="0" smtClean="0">
                <a:latin typeface="Arial Rounded MT Bold" pitchFamily="34" charset="0"/>
              </a:rPr>
              <a:t>How are they treated?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Arial Rounded MT Bold" pitchFamily="34" charset="0"/>
              </a:rPr>
              <a:t>Remove damaged tissue, dressings, pain meds  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C871C-D983-474B-9C24-4F9F42AA507B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2229" name="Picture 5" descr="02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657600"/>
            <a:ext cx="2921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Content Placeholder 5" descr="lesions.jpg"/>
          <p:cNvPicPr>
            <a:picLocks noChangeAspect="1"/>
          </p:cNvPicPr>
          <p:nvPr/>
        </p:nvPicPr>
        <p:blipFill>
          <a:blip r:embed="rId3"/>
          <a:srcRect l="3946" t="83592" r="74608" b="4205"/>
          <a:stretch>
            <a:fillRect/>
          </a:stretch>
        </p:blipFill>
        <p:spPr bwMode="auto">
          <a:xfrm>
            <a:off x="6705600" y="1752600"/>
            <a:ext cx="13414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133600"/>
            <a:ext cx="11033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Disorders of the integumentary system</a:t>
            </a:r>
            <a:endParaRPr lang="en-US" sz="3600" b="1" u="sng" dirty="0" smtClean="0"/>
          </a:p>
        </p:txBody>
      </p:sp>
      <p:sp>
        <p:nvSpPr>
          <p:cNvPr id="53250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5791200" cy="49371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lgerian"/>
              </a:rPr>
              <a:t>*</a:t>
            </a:r>
            <a:r>
              <a:rPr lang="en-US" sz="2400" b="1" u="sng" dirty="0" smtClean="0">
                <a:solidFill>
                  <a:srgbClr val="7030A0"/>
                </a:solidFill>
                <a:latin typeface="Algerian"/>
              </a:rPr>
              <a:t>Warts-small, rough, hard growth on the skin</a:t>
            </a:r>
            <a:r>
              <a:rPr lang="en-US" sz="2400" b="1" dirty="0" smtClean="0">
                <a:solidFill>
                  <a:srgbClr val="7030A0"/>
                </a:solidFill>
                <a:latin typeface="Algerian"/>
              </a:rPr>
              <a:t> </a:t>
            </a:r>
          </a:p>
          <a:p>
            <a:pPr marL="0" indent="0" eaLnBrk="1" hangingPunct="1"/>
            <a:r>
              <a:rPr lang="en-US" sz="2400" b="1" u="sng" dirty="0" smtClean="0">
                <a:solidFill>
                  <a:srgbClr val="FF0000"/>
                </a:solidFill>
                <a:latin typeface="Arial Rounded MT Bold" pitchFamily="34" charset="0"/>
              </a:rPr>
              <a:t>*</a:t>
            </a:r>
            <a:r>
              <a:rPr lang="en-US" sz="2400" u="sng" dirty="0" smtClean="0">
                <a:latin typeface="Arial Rounded MT Bold" pitchFamily="34" charset="0"/>
              </a:rPr>
              <a:t>Causes: Human papilloma virus</a:t>
            </a:r>
            <a:r>
              <a:rPr lang="en-US" sz="2400" dirty="0" smtClean="0">
                <a:latin typeface="Arial Rounded MT Bold" pitchFamily="34" charset="0"/>
              </a:rPr>
              <a:t> (there are over 100 kinds of HPV); YES, they are contagious!</a:t>
            </a:r>
          </a:p>
          <a:p>
            <a:pPr marL="0" indent="0" eaLnBrk="1" hangingPunct="1"/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/>
            <a:r>
              <a:rPr lang="en-US" sz="2400" dirty="0" smtClean="0">
                <a:latin typeface="Arial Rounded MT Bold" pitchFamily="34" charset="0"/>
              </a:rPr>
              <a:t>Treatment: there are solutions to treat the warts but </a:t>
            </a:r>
            <a:r>
              <a:rPr lang="en-US" sz="2400" b="1" u="sng" dirty="0" smtClean="0">
                <a:solidFill>
                  <a:srgbClr val="FF0000"/>
                </a:solidFill>
                <a:latin typeface="Arial Rounded MT Bold" pitchFamily="34" charset="0"/>
              </a:rPr>
              <a:t>*</a:t>
            </a:r>
            <a:r>
              <a:rPr lang="en-US" sz="2400" u="sng" dirty="0" smtClean="0">
                <a:latin typeface="Arial Rounded MT Bold" pitchFamily="34" charset="0"/>
              </a:rPr>
              <a:t>they can recur after they are removed.</a:t>
            </a:r>
          </a:p>
          <a:p>
            <a:pPr marL="0" indent="0" eaLnBrk="1" hangingPunct="1"/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/>
            <a:r>
              <a:rPr lang="en-US" sz="2400" dirty="0" smtClean="0">
                <a:latin typeface="Arial Rounded MT Bold" pitchFamily="34" charset="0"/>
              </a:rPr>
              <a:t>Can they be prevented? Hard to prevent, however, don’t share towels, wear shoes in public showers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B137A-39F3-49EF-856E-1795BBC439B4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3253" name="Picture 2" descr="File:Dornwarze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362200"/>
            <a:ext cx="1428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" descr="http://upload.wikimedia.org/wikipedia/commons/thumb/6/6e/Wart_filiform_eyelid.jpg/200px-Wart_filiform_eyeli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114800"/>
            <a:ext cx="1905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Box 5"/>
          <p:cNvSpPr txBox="1">
            <a:spLocks noChangeArrowheads="1"/>
          </p:cNvSpPr>
          <p:nvPr/>
        </p:nvSpPr>
        <p:spPr bwMode="auto">
          <a:xfrm>
            <a:off x="6019800" y="5714999"/>
            <a:ext cx="2917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Arial Rounded MT Bold" panose="020F0704030504030204" pitchFamily="34" charset="0"/>
              </a:rPr>
              <a:t>There are many different types!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latin typeface="Franklin Gothic Demi Cond" pitchFamily="34" charset="0"/>
              </a:rPr>
              <a:t>Essential Questions: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eaLnBrk="1" hangingPunct="1"/>
            <a:r>
              <a:rPr lang="en-US" smtClean="0"/>
              <a:t>What are the functions of the integumentary system?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mtClean="0"/>
              <a:t>What are some disorders of the integumentary system?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mtClean="0"/>
              <a:t>How are integumentary system disorders treated?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mtClean="0"/>
              <a:t>How do you relate the integumentary system to the body’s communication systems?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5CAEB-BF32-43CF-9175-1AF66A9D6474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Functions of the integumentary system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5410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A3171E"/>
                </a:solidFill>
                <a:latin typeface="Algerian"/>
                <a:cs typeface="Aharoni" pitchFamily="2" charset="-79"/>
              </a:rPr>
              <a:t>Epidermis</a:t>
            </a:r>
            <a:r>
              <a:rPr lang="en-US" b="1" u="sng" dirty="0" smtClean="0">
                <a:solidFill>
                  <a:srgbClr val="B54A10"/>
                </a:solidFill>
                <a:latin typeface="Algerian"/>
                <a:cs typeface="Aharoni" pitchFamily="2" charset="-79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*</a:t>
            </a:r>
            <a:r>
              <a:rPr lang="en-US" sz="2200" u="sng" dirty="0" smtClean="0"/>
              <a:t>FUNCTIONS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u="sng" dirty="0">
                <a:solidFill>
                  <a:srgbClr val="FF0000"/>
                </a:solidFill>
              </a:rPr>
              <a:t>*</a:t>
            </a:r>
            <a:r>
              <a:rPr lang="en-US" sz="2200" u="sng" dirty="0"/>
              <a:t>Protection-serves as barrier against bacteria &amp; chemicals; </a:t>
            </a:r>
            <a:r>
              <a:rPr lang="en-US" sz="2200" u="sng" dirty="0" smtClean="0"/>
              <a:t>protects deeper, underlying structures </a:t>
            </a:r>
            <a:endParaRPr lang="en-US" sz="2200" u="sng" dirty="0"/>
          </a:p>
          <a:p>
            <a:pPr lvl="1" eaLnBrk="1" hangingPunct="1">
              <a:lnSpc>
                <a:spcPct val="90000"/>
              </a:lnSpc>
            </a:pPr>
            <a:r>
              <a:rPr lang="en-US" sz="2200" u="sng" dirty="0" smtClean="0"/>
              <a:t>Screens out harmful ultra-violet radiation contained in sunlight.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u="sng" dirty="0" smtClean="0">
                <a:solidFill>
                  <a:srgbClr val="FF0000"/>
                </a:solidFill>
              </a:rPr>
              <a:t>*</a:t>
            </a:r>
            <a:r>
              <a:rPr lang="en-US" sz="2200" u="sng" dirty="0" smtClean="0"/>
              <a:t>Regulates body temperature through evaporation of perspiration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u="sng" dirty="0" smtClean="0"/>
              <a:t>Manufactures </a:t>
            </a:r>
            <a:r>
              <a:rPr lang="en-US" sz="2200" u="sng" dirty="0"/>
              <a:t>Vitamin D </a:t>
            </a:r>
            <a:endParaRPr lang="en-US" sz="2200" u="sng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b="1" u="sng" dirty="0" smtClean="0">
                <a:solidFill>
                  <a:srgbClr val="FF0000"/>
                </a:solidFill>
              </a:rPr>
              <a:t>*</a:t>
            </a:r>
            <a:r>
              <a:rPr lang="en-US" sz="2200" u="sng" dirty="0" smtClean="0"/>
              <a:t>Contains </a:t>
            </a:r>
            <a:r>
              <a:rPr lang="en-US" sz="2200" u="sng" dirty="0"/>
              <a:t>sensory receptors for </a:t>
            </a:r>
            <a:r>
              <a:rPr lang="en-US" sz="2200" u="sng" dirty="0" smtClean="0"/>
              <a:t>hot, cold</a:t>
            </a:r>
            <a:r>
              <a:rPr lang="en-US" sz="2200" u="sng" dirty="0"/>
              <a:t>, pain, </a:t>
            </a:r>
            <a:r>
              <a:rPr lang="en-US" sz="2200" u="sng" dirty="0" smtClean="0"/>
              <a:t>touch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u="sng" dirty="0" smtClean="0">
                <a:solidFill>
                  <a:srgbClr val="FF0000"/>
                </a:solidFill>
              </a:rPr>
              <a:t>*</a:t>
            </a:r>
            <a:r>
              <a:rPr lang="en-US" sz="2200" u="sng" dirty="0" smtClean="0"/>
              <a:t>Absorbs certain drugs and chemicals (creams for rashes, heart meds, etc.)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Constantia" pitchFamily="18" charset="0"/>
              </a:rPr>
              <a:t>         </a:t>
            </a:r>
            <a:endParaRPr lang="en-US" sz="2200" u="sng" dirty="0" smtClean="0"/>
          </a:p>
          <a:p>
            <a:pPr lvl="1" eaLnBrk="1" hangingPunct="1">
              <a:lnSpc>
                <a:spcPct val="90000"/>
              </a:lnSpc>
            </a:pPr>
            <a:endParaRPr lang="en-US" sz="2200" u="sng" dirty="0" smtClean="0"/>
          </a:p>
          <a:p>
            <a:pPr marL="393700" lvl="1" indent="0" eaLnBrk="1" hangingPunct="1">
              <a:lnSpc>
                <a:spcPct val="90000"/>
              </a:lnSpc>
              <a:buNone/>
            </a:pPr>
            <a:r>
              <a:rPr lang="en-US" sz="2200" u="sng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062DA-B92D-436D-828D-B113C8C3C75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0"/>
            <a:ext cx="1447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00600"/>
            <a:ext cx="2544775" cy="143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Franklin Gothic Demi Cond" pitchFamily="34" charset="0"/>
              </a:rPr>
              <a:t>Functions of the integumentary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8153400" cy="1143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Epidermis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 </a:t>
            </a:r>
          </a:p>
          <a:p>
            <a:pPr marL="640080" lvl="1" indent="-246888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Why are some people dark and others fair?</a:t>
            </a:r>
          </a:p>
          <a:p>
            <a:pPr marL="640080" lvl="1" indent="-246888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Can that be changed?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F76D-A0F8-4DCE-9DE5-AA504EB87BD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9461" name="Picture 5" descr="C:\Users\jthompson\AppData\Local\Microsoft\Windows\Temporary Internet Files\Content.IE5\QCA9WR4M\MP900411828[1].jpg"/>
          <p:cNvPicPr>
            <a:picLocks noChangeAspect="1" noChangeArrowheads="1"/>
          </p:cNvPicPr>
          <p:nvPr/>
        </p:nvPicPr>
        <p:blipFill>
          <a:blip r:embed="rId2"/>
          <a:srcRect t="2" b="41846"/>
          <a:stretch>
            <a:fillRect/>
          </a:stretch>
        </p:blipFill>
        <p:spPr bwMode="auto">
          <a:xfrm>
            <a:off x="1828800" y="3124200"/>
            <a:ext cx="5849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z="3600" b="1" u="sng" smtClean="0">
                <a:latin typeface="Franklin Gothic Demi Cond" pitchFamily="34" charset="0"/>
              </a:rPr>
              <a:t>Functions of the integumentary system</a:t>
            </a:r>
            <a:endParaRPr lang="en-US" sz="3600" u="sng" smtClean="0"/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953000" cy="4724400"/>
          </a:xfrm>
        </p:spPr>
        <p:txBody>
          <a:bodyPr/>
          <a:lstStyle/>
          <a:p>
            <a:pPr eaLnBrk="1" hangingPunct="1"/>
            <a:r>
              <a:rPr lang="en-US" sz="3200" b="1" u="sng" dirty="0" smtClean="0">
                <a:solidFill>
                  <a:srgbClr val="FF0000"/>
                </a:solidFill>
                <a:latin typeface="Algerian"/>
              </a:rPr>
              <a:t>*</a:t>
            </a:r>
            <a:r>
              <a:rPr lang="en-US" sz="3200" b="1" u="sng" dirty="0" smtClean="0">
                <a:solidFill>
                  <a:srgbClr val="A3171E"/>
                </a:solidFill>
                <a:latin typeface="Algerian"/>
              </a:rPr>
              <a:t>Dermis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u="sng" dirty="0" smtClean="0">
                <a:solidFill>
                  <a:srgbClr val="FF0000"/>
                </a:solidFill>
                <a:latin typeface="Algerian"/>
              </a:rPr>
              <a:t>*</a:t>
            </a:r>
            <a:r>
              <a:rPr lang="en-US" sz="3200" u="sng" dirty="0" smtClean="0">
                <a:latin typeface="Algerian"/>
              </a:rPr>
              <a:t>Functions:</a:t>
            </a:r>
          </a:p>
          <a:p>
            <a:pPr lvl="1" eaLnBrk="1" hangingPunct="1"/>
            <a:r>
              <a:rPr lang="en-US" dirty="0" smtClean="0"/>
              <a:t>Contains blood vessels that </a:t>
            </a:r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regulate body temperature, </a:t>
            </a:r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stores glucose, water, salts, </a:t>
            </a:r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contains nerve/pain receptors, hair follicles, oil and sweat glands, fat cells</a:t>
            </a:r>
            <a:r>
              <a:rPr lang="en-US" dirty="0" smtClean="0"/>
              <a:t> 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Why is this important to your health?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A649E-5792-440F-987B-C956B8CAD15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485" name="Content Placeholder 5" descr="hai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3124200"/>
            <a:ext cx="3733800" cy="19796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sz="3600" b="1" u="sng" smtClean="0">
                <a:latin typeface="Franklin Gothic Demi Cond" pitchFamily="34" charset="0"/>
              </a:rPr>
              <a:t>Functions of the integumentary system</a:t>
            </a:r>
            <a:endParaRPr lang="en-US" sz="3600" u="sng" smtClean="0"/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4419600" cy="5195888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A3171E"/>
                </a:solidFill>
                <a:latin typeface="Algerian"/>
              </a:rPr>
              <a:t>Subcutaneous layer</a:t>
            </a:r>
            <a:r>
              <a:rPr lang="en-US" sz="2800" dirty="0" smtClean="0">
                <a:latin typeface="Algerian"/>
              </a:rPr>
              <a:t>	</a:t>
            </a:r>
          </a:p>
          <a:p>
            <a:pPr lvl="1" eaLnBrk="1" hangingPunct="1"/>
            <a:r>
              <a:rPr lang="en-US" dirty="0" smtClean="0">
                <a:latin typeface="Algerian"/>
              </a:rPr>
              <a:t>Hypodermal layer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dirty="0" smtClean="0">
                <a:latin typeface="Algerian"/>
              </a:rPr>
              <a:t>Hypo-             dermal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u="sng" dirty="0" smtClean="0"/>
              <a:t>What are the benefits of the subcutaneous layer of skin? Contains about one-half of the body’s stored fat (adipose tissue); insulates the body; when one eats too much, this layer becomes larger. </a:t>
            </a:r>
          </a:p>
          <a:p>
            <a:pPr lvl="1" eaLnBrk="1" hangingPunct="1"/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3.06: Understand the functions and disorders of the integumentary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2F93C-3F05-4283-9E51-3EFCC08C621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599"/>
            <a:ext cx="23717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600" b="1" u="sng" smtClean="0">
                <a:latin typeface="Franklin Gothic Demi Cond" pitchFamily="34" charset="0"/>
              </a:rPr>
              <a:t>Functions of the integumentary system</a:t>
            </a:r>
            <a:endParaRPr lang="en-US" sz="3600" u="sng" smtClean="0"/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648200" cy="51054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A3171E"/>
                </a:solidFill>
                <a:latin typeface="Algerian"/>
              </a:rPr>
              <a:t>Hair</a:t>
            </a:r>
          </a:p>
          <a:p>
            <a:pPr lvl="1" eaLnBrk="1" hangingPunct="1"/>
            <a:r>
              <a:rPr lang="en-US" sz="2200" u="sng" dirty="0" smtClean="0">
                <a:solidFill>
                  <a:srgbClr val="A3171E"/>
                </a:solidFill>
              </a:rPr>
              <a:t>What is the function of hair? Protection and regulates temperature</a:t>
            </a:r>
          </a:p>
          <a:p>
            <a:pPr lvl="1" eaLnBrk="1" hangingPunct="1"/>
            <a:r>
              <a:rPr lang="en-US" sz="2200" dirty="0" smtClean="0">
                <a:solidFill>
                  <a:srgbClr val="A3171E"/>
                </a:solidFill>
              </a:rPr>
              <a:t>What factors influence hair type and color? The length, thickness, type and color will vary with the different parts of the body and different races.</a:t>
            </a:r>
          </a:p>
          <a:p>
            <a:pPr lvl="1" eaLnBrk="1" hangingPunct="1"/>
            <a:r>
              <a:rPr lang="en-US" sz="2200" dirty="0" smtClean="0">
                <a:solidFill>
                  <a:srgbClr val="A3171E"/>
                </a:solidFill>
              </a:rPr>
              <a:t>What happens to your hair </a:t>
            </a:r>
            <a:r>
              <a:rPr lang="en-US" sz="2200" u="sng" dirty="0" smtClean="0">
                <a:solidFill>
                  <a:srgbClr val="A3171E"/>
                </a:solidFill>
              </a:rPr>
              <a:t>when you are cold</a:t>
            </a:r>
            <a:r>
              <a:rPr lang="en-US" sz="2200" dirty="0" smtClean="0">
                <a:solidFill>
                  <a:srgbClr val="A3171E"/>
                </a:solidFill>
              </a:rPr>
              <a:t>? Why? The </a:t>
            </a:r>
            <a:r>
              <a:rPr lang="en-US" sz="2200" u="sng" dirty="0" err="1" smtClean="0">
                <a:solidFill>
                  <a:srgbClr val="A3171E"/>
                </a:solidFill>
              </a:rPr>
              <a:t>arrector</a:t>
            </a:r>
            <a:r>
              <a:rPr lang="en-US" sz="2200" u="sng" dirty="0" smtClean="0">
                <a:solidFill>
                  <a:srgbClr val="A3171E"/>
                </a:solidFill>
              </a:rPr>
              <a:t> </a:t>
            </a:r>
            <a:r>
              <a:rPr lang="en-US" sz="2200" u="sng" dirty="0" err="1" smtClean="0">
                <a:solidFill>
                  <a:srgbClr val="A3171E"/>
                </a:solidFill>
              </a:rPr>
              <a:t>pili</a:t>
            </a:r>
            <a:r>
              <a:rPr lang="en-US" sz="2200" u="sng" dirty="0" smtClean="0">
                <a:solidFill>
                  <a:srgbClr val="A3171E"/>
                </a:solidFill>
              </a:rPr>
              <a:t> muscle contracts and produces a small amount of oil; hairs may also stand up.</a:t>
            </a:r>
            <a:r>
              <a:rPr lang="en-US" dirty="0" smtClean="0">
                <a:solidFill>
                  <a:srgbClr val="A3171E"/>
                </a:solidFill>
              </a:rPr>
              <a:t> </a:t>
            </a:r>
          </a:p>
          <a:p>
            <a:pPr lvl="1" eaLnBrk="1" hangingPunct="1"/>
            <a:endParaRPr lang="en-US" dirty="0" smtClean="0">
              <a:solidFill>
                <a:srgbClr val="A3171E"/>
              </a:solidFill>
            </a:endParaRPr>
          </a:p>
          <a:p>
            <a:pPr lvl="1" eaLnBrk="1" hangingPunct="1"/>
            <a:endParaRPr lang="en-US" dirty="0" smtClean="0">
              <a:solidFill>
                <a:srgbClr val="A3171E"/>
              </a:solidFill>
            </a:endParaRPr>
          </a:p>
          <a:p>
            <a:pPr lvl="1" eaLnBrk="1" hangingPunct="1"/>
            <a:endParaRPr lang="en-US" dirty="0" smtClean="0">
              <a:solidFill>
                <a:srgbClr val="A3171E"/>
              </a:solidFill>
            </a:endParaRPr>
          </a:p>
          <a:p>
            <a:pPr lvl="1" eaLnBrk="1" hangingPunct="1"/>
            <a:endParaRPr lang="en-US" sz="2800" dirty="0" smtClean="0">
              <a:solidFill>
                <a:srgbClr val="A3171E"/>
              </a:solidFill>
            </a:endParaRPr>
          </a:p>
          <a:p>
            <a:pPr lvl="1" eaLnBrk="1" hangingPunct="1"/>
            <a:endParaRPr lang="en-US" sz="3000" b="1" dirty="0" smtClean="0">
              <a:solidFill>
                <a:srgbClr val="A3171E"/>
              </a:solidFill>
            </a:endParaRPr>
          </a:p>
          <a:p>
            <a:pPr lvl="1" eaLnBrk="1" hangingPunct="1"/>
            <a:endParaRPr lang="en-US" sz="3000" b="1" dirty="0" smtClean="0">
              <a:solidFill>
                <a:srgbClr val="A3171E"/>
              </a:solidFill>
              <a:latin typeface="Algeri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4182D-26BF-4DC8-83B6-9BD0276C977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2533" name="Picture 6" descr="02-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371600"/>
            <a:ext cx="3308996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0478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86400"/>
            <a:ext cx="263051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latin typeface="Franklin Gothic Demi Cond" pitchFamily="34" charset="0"/>
              </a:rPr>
              <a:t>Functions of the integumentary system</a:t>
            </a:r>
            <a:endParaRPr lang="en-US" sz="3600" u="sng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438400"/>
            <a:ext cx="4419600" cy="40386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A3171E"/>
                </a:solidFill>
                <a:latin typeface="Algerian"/>
              </a:rPr>
              <a:t>Hair</a:t>
            </a:r>
          </a:p>
          <a:p>
            <a:pPr lvl="1" eaLnBrk="1" hangingPunct="1"/>
            <a:r>
              <a:rPr lang="en-US" sz="2200" dirty="0" smtClean="0">
                <a:solidFill>
                  <a:srgbClr val="A3171E"/>
                </a:solidFill>
              </a:rPr>
              <a:t>What happens to your hair </a:t>
            </a:r>
            <a:r>
              <a:rPr lang="en-US" sz="2200" u="sng" dirty="0" smtClean="0">
                <a:solidFill>
                  <a:srgbClr val="A3171E"/>
                </a:solidFill>
              </a:rPr>
              <a:t>when you age</a:t>
            </a:r>
            <a:r>
              <a:rPr lang="en-US" sz="2200" dirty="0" smtClean="0">
                <a:solidFill>
                  <a:srgbClr val="A3171E"/>
                </a:solidFill>
              </a:rPr>
              <a:t>? </a:t>
            </a:r>
            <a:r>
              <a:rPr lang="en-US" sz="2200" u="sng" dirty="0" smtClean="0">
                <a:solidFill>
                  <a:srgbClr val="A3171E"/>
                </a:solidFill>
              </a:rPr>
              <a:t>The color pigment is replaced with air and the hair turns gray or looks white.</a:t>
            </a:r>
          </a:p>
          <a:p>
            <a:pPr lvl="1" eaLnBrk="1" hangingPunct="1"/>
            <a:endParaRPr lang="en-US" sz="2200" u="sng" dirty="0" smtClean="0">
              <a:solidFill>
                <a:srgbClr val="A3171E"/>
              </a:solidFill>
            </a:endParaRPr>
          </a:p>
          <a:p>
            <a:pPr lvl="1" eaLnBrk="1" hangingPunct="1"/>
            <a:r>
              <a:rPr lang="en-US" sz="2200" u="sng" dirty="0" smtClean="0">
                <a:solidFill>
                  <a:srgbClr val="A3171E"/>
                </a:solidFill>
              </a:rPr>
              <a:t>Alopecia-baldness; the normal hair is replaced by short, transparent hair.  </a:t>
            </a:r>
            <a:endParaRPr lang="en-US" u="sng" dirty="0" smtClean="0">
              <a:solidFill>
                <a:srgbClr val="A3171E"/>
              </a:solidFill>
            </a:endParaRPr>
          </a:p>
          <a:p>
            <a:pPr lvl="1" eaLnBrk="1" hangingPunct="1"/>
            <a:endParaRPr lang="en-US" dirty="0" smtClean="0">
              <a:solidFill>
                <a:srgbClr val="A3171E"/>
              </a:solidFill>
            </a:endParaRPr>
          </a:p>
          <a:p>
            <a:pPr lvl="1" eaLnBrk="1" hangingPunct="1"/>
            <a:endParaRPr lang="en-US" dirty="0" smtClean="0">
              <a:solidFill>
                <a:srgbClr val="A3171E"/>
              </a:solidFill>
            </a:endParaRPr>
          </a:p>
          <a:p>
            <a:pPr lvl="1" eaLnBrk="1" hangingPunct="1"/>
            <a:endParaRPr lang="en-US" sz="2800" dirty="0" smtClean="0">
              <a:solidFill>
                <a:srgbClr val="A3171E"/>
              </a:solidFill>
            </a:endParaRPr>
          </a:p>
          <a:p>
            <a:pPr lvl="1" eaLnBrk="1" hangingPunct="1"/>
            <a:endParaRPr lang="en-US" sz="3000" b="1" dirty="0" smtClean="0">
              <a:solidFill>
                <a:srgbClr val="A3171E"/>
              </a:solidFill>
            </a:endParaRPr>
          </a:p>
          <a:p>
            <a:pPr lvl="1" eaLnBrk="1" hangingPunct="1"/>
            <a:endParaRPr lang="en-US" sz="3000" b="1" dirty="0" smtClean="0">
              <a:solidFill>
                <a:srgbClr val="A3171E"/>
              </a:solidFill>
              <a:latin typeface="Algerian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029C6E-083A-4F13-8ED4-38163EAEE4B3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1752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857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2878</TotalTime>
  <Words>2245</Words>
  <Application>Microsoft Macintosh PowerPoint</Application>
  <PresentationFormat>On-screen Show (4:3)</PresentationFormat>
  <Paragraphs>360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3.06 Understand the  functions and disorders of  the integumentary system</vt:lpstr>
      <vt:lpstr>Essential Questions: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Essential Questions: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3.01 Understand the Integumentary System</dc:title>
  <dc:creator>ajvogt</dc:creator>
  <cp:lastModifiedBy>Kim Helms</cp:lastModifiedBy>
  <cp:revision>112</cp:revision>
  <cp:lastPrinted>2012-09-17T14:41:20Z</cp:lastPrinted>
  <dcterms:created xsi:type="dcterms:W3CDTF">2012-04-14T18:56:31Z</dcterms:created>
  <dcterms:modified xsi:type="dcterms:W3CDTF">2015-12-03T18:57:00Z</dcterms:modified>
</cp:coreProperties>
</file>