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69" r:id="rId5"/>
    <p:sldId id="259" r:id="rId6"/>
    <p:sldId id="261" r:id="rId7"/>
    <p:sldId id="266" r:id="rId8"/>
    <p:sldId id="292" r:id="rId9"/>
    <p:sldId id="295" r:id="rId10"/>
    <p:sldId id="293" r:id="rId11"/>
    <p:sldId id="294" r:id="rId12"/>
    <p:sldId id="260" r:id="rId13"/>
    <p:sldId id="281" r:id="rId14"/>
    <p:sldId id="263" r:id="rId15"/>
    <p:sldId id="262" r:id="rId16"/>
    <p:sldId id="265" r:id="rId17"/>
    <p:sldId id="268" r:id="rId18"/>
    <p:sldId id="267" r:id="rId19"/>
    <p:sldId id="270" r:id="rId20"/>
    <p:sldId id="278" r:id="rId21"/>
    <p:sldId id="279" r:id="rId22"/>
    <p:sldId id="280" r:id="rId23"/>
    <p:sldId id="271" r:id="rId24"/>
    <p:sldId id="285" r:id="rId25"/>
    <p:sldId id="282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05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48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DA5711-EC27-421B-AEF5-BFF7DAAF7A58}" type="datetimeFigureOut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04AE43-0303-4ACE-A458-718104E65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4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1E6A-BE54-4470-BE7E-AC2F15606DF9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60F6-7D8A-4997-999B-698415B53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BC92-49E0-413B-B8B5-4E417C975A2F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47A3-474C-483C-BB8F-BCE727606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7142-521D-4980-8E10-B74086B8C5A5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3B05-8605-4549-A0C9-45D83185E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866A-A978-4338-B9E2-4C485A02AEC1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99D2-F9F2-4614-9276-5AA44805E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73B0-8663-4EAA-ADD8-825416CE8010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1B49-F171-4755-BD38-6BE7E4F67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3B3E-962E-4030-9340-3D286916D720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D9AD-8206-491A-91FC-FD2CA0D23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3F5B-566A-4834-8F25-07D82669F6C0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4184-D55B-4E36-90CD-5E019BDC3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B2CE-97C7-43DA-A58C-39FBC42F3452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8000-40FD-4ED1-AF87-F90AD85B6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335-FBB5-4CC7-9A77-D61DB42BFE4E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FCB8-3FD7-4FCE-8AF1-68FB496F5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89C3-38D9-4DB2-A75F-A798E8C48D67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A607-AC6F-46CA-A663-D5955F5A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6999-EAC8-4796-BA4C-F321F53C3D55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D785-68F3-47A2-947C-FA849763A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04E10-8C8F-491E-B4BB-6DE693C849D3}" type="datetime1">
              <a:rPr lang="en-US"/>
              <a:pPr>
                <a:defRPr/>
              </a:pPr>
              <a:t>12/1/14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3.03 Remember the structures of the sensory system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3701F-55DF-4C1F-94DE-3B6959C4B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ng.com/images/search?q=elizabeth+taylor+eyes+color&amp;id=5B653C8E213629A45A023CD2BCCF85A08616DF78&amp;FORM=IQFRB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851648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3.03 Remember the structures of the </a:t>
            </a:r>
            <a:br>
              <a:rPr lang="en-US" sz="5400" dirty="0" smtClean="0"/>
            </a:br>
            <a:r>
              <a:rPr lang="en-US" sz="5400" dirty="0" smtClean="0"/>
              <a:t>sensory system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229600" cy="457200"/>
          </a:xfrm>
        </p:spPr>
        <p:txBody>
          <a:bodyPr/>
          <a:lstStyle/>
          <a:p>
            <a:pPr eaLnBrk="1" hangingPunct="1"/>
            <a:r>
              <a:rPr lang="en-US" sz="3000" b="1" u="sng" dirty="0" smtClean="0"/>
              <a:t>Eyes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76200" y="533400"/>
            <a:ext cx="8763000" cy="6188075"/>
          </a:xfrm>
        </p:spPr>
        <p:txBody>
          <a:bodyPr/>
          <a:lstStyle/>
          <a:p>
            <a:pPr marL="495300" indent="-495300"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Internal structures</a:t>
            </a:r>
          </a:p>
          <a:p>
            <a:pPr marL="393700" lvl="1" indent="0" eaLnBrk="1" hangingPunct="1">
              <a:buNone/>
              <a:defRPr/>
            </a:pPr>
            <a:r>
              <a:rPr lang="en-US" u="sng" dirty="0" smtClean="0"/>
              <a:t>Aqueous humor-watery fluid found in the anterior chamber of the eyeball and helps to maintain the shape of the eye.</a:t>
            </a:r>
          </a:p>
          <a:p>
            <a:pPr marL="393700" lvl="1" indent="0" eaLnBrk="1" hangingPunct="1">
              <a:buNone/>
              <a:defRPr/>
            </a:pPr>
            <a:endParaRPr lang="en-US" u="sng" dirty="0" smtClean="0"/>
          </a:p>
          <a:p>
            <a:pPr marL="393700" lvl="1" indent="0" eaLnBrk="1" hangingPunct="1">
              <a:buNone/>
              <a:defRPr/>
            </a:pPr>
            <a:r>
              <a:rPr lang="en-US" u="sng" dirty="0" smtClean="0"/>
              <a:t>Vitreous humor-transparent jelly-like </a:t>
            </a:r>
          </a:p>
          <a:p>
            <a:pPr marL="393700" lvl="1" indent="0" eaLnBrk="1" hangingPunct="1">
              <a:buNone/>
              <a:defRPr/>
            </a:pPr>
            <a:r>
              <a:rPr lang="en-US" u="sng" dirty="0" smtClean="0"/>
              <a:t>substance found in the posterior chamber</a:t>
            </a:r>
          </a:p>
          <a:p>
            <a:pPr marL="393700" lvl="1" indent="0" eaLnBrk="1" hangingPunct="1">
              <a:buNone/>
              <a:defRPr/>
            </a:pPr>
            <a:r>
              <a:rPr lang="en-US" u="sng" dirty="0" smtClean="0"/>
              <a:t>of the eyeball and helps to maintain</a:t>
            </a:r>
          </a:p>
          <a:p>
            <a:pPr marL="393700" lvl="1" indent="0" eaLnBrk="1" hangingPunct="1">
              <a:buNone/>
              <a:defRPr/>
            </a:pPr>
            <a:r>
              <a:rPr lang="en-US" u="sng" dirty="0" smtClean="0"/>
              <a:t>shape of the eye.</a:t>
            </a:r>
          </a:p>
          <a:p>
            <a:pPr marL="393700" lvl="1" indent="0" eaLnBrk="1" hangingPunct="1">
              <a:buNone/>
              <a:defRPr/>
            </a:pPr>
            <a:endParaRPr lang="en-US" sz="2600" u="sng" dirty="0"/>
          </a:p>
          <a:p>
            <a:pPr marL="393700" lvl="1" indent="0" eaLnBrk="1" hangingPunct="1">
              <a:buNone/>
              <a:defRPr/>
            </a:pPr>
            <a:r>
              <a:rPr lang="en-US" sz="2300" u="sng" dirty="0" smtClean="0"/>
              <a:t>Retina-the 3</a:t>
            </a:r>
            <a:r>
              <a:rPr lang="en-US" sz="2300" u="sng" baseline="30000" dirty="0" smtClean="0"/>
              <a:t>rd</a:t>
            </a:r>
            <a:r>
              <a:rPr lang="en-US" sz="2300" u="sng" dirty="0" smtClean="0"/>
              <a:t> coat of the eye; forms images of an object</a:t>
            </a:r>
          </a:p>
          <a:p>
            <a:pPr marL="850900" lvl="1" indent="-457200" eaLnBrk="1" hangingPunct="1">
              <a:defRPr/>
            </a:pPr>
            <a:r>
              <a:rPr lang="en-US" sz="2300" u="sng" dirty="0" smtClean="0"/>
              <a:t>The 3 layers/coats of the eye</a:t>
            </a:r>
          </a:p>
          <a:p>
            <a:pPr marL="1314450" lvl="2" indent="-400050" eaLnBrk="1" hangingPunct="1">
              <a:buFont typeface="Wingdings 2" pitchFamily="18" charset="2"/>
              <a:buAutoNum type="arabicPeriod"/>
              <a:defRPr/>
            </a:pPr>
            <a:r>
              <a:rPr lang="en-US" sz="2300" u="sng" dirty="0" smtClean="0"/>
              <a:t>Sclera</a:t>
            </a:r>
          </a:p>
          <a:p>
            <a:pPr marL="1314450" lvl="2" indent="-400050" eaLnBrk="1" hangingPunct="1">
              <a:buFont typeface="Wingdings 2" pitchFamily="18" charset="2"/>
              <a:buAutoNum type="arabicPeriod"/>
              <a:defRPr/>
            </a:pPr>
            <a:r>
              <a:rPr lang="en-US" sz="2300" u="sng" dirty="0" smtClean="0"/>
              <a:t>Choroid coat</a:t>
            </a:r>
          </a:p>
          <a:p>
            <a:pPr marL="1314450" lvl="2" indent="-400050" eaLnBrk="1" hangingPunct="1">
              <a:buFont typeface="Wingdings 2" pitchFamily="18" charset="2"/>
              <a:buAutoNum type="arabicPeriod"/>
              <a:defRPr/>
            </a:pPr>
            <a:r>
              <a:rPr lang="en-US" sz="2300" u="sng" dirty="0" smtClean="0"/>
              <a:t>Retina</a:t>
            </a:r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FC0B90-9C97-46DE-8867-380AF19190E9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52133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3800" b="1" u="sng" smtClean="0"/>
              <a:t>Eyes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52400" y="838201"/>
            <a:ext cx="8534400" cy="5486400"/>
          </a:xfrm>
        </p:spPr>
        <p:txBody>
          <a:bodyPr/>
          <a:lstStyle/>
          <a:p>
            <a:pPr marL="495300" indent="-495300"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Internal structures</a:t>
            </a:r>
          </a:p>
          <a:p>
            <a:pPr marL="1314450" lvl="2" indent="-400050" eaLnBrk="1" hangingPunct="1"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*</a:t>
            </a:r>
            <a:r>
              <a:rPr lang="en-US" sz="2600" u="sng" dirty="0" smtClean="0"/>
              <a:t>Optic disc-aka “blind spot”; located on the retina where the nerve fibers gather to form the optic nerve</a:t>
            </a:r>
          </a:p>
          <a:p>
            <a:pPr marL="1314450" lvl="2" indent="-400050" eaLnBrk="1" hangingPunct="1">
              <a:defRPr/>
            </a:pPr>
            <a:endParaRPr lang="en-US" sz="2600" u="sng" dirty="0"/>
          </a:p>
          <a:p>
            <a:pPr marL="1314450" lvl="2" indent="-400050" eaLnBrk="1" hangingPunct="1">
              <a:defRPr/>
            </a:pPr>
            <a:endParaRPr lang="en-US" sz="2600" u="sng" dirty="0" smtClean="0"/>
          </a:p>
          <a:p>
            <a:pPr marL="1314450" lvl="2" indent="-400050" eaLnBrk="1" hangingPunct="1">
              <a:defRPr/>
            </a:pPr>
            <a:endParaRPr lang="en-US" sz="2600" u="sng" dirty="0" smtClean="0"/>
          </a:p>
          <a:p>
            <a:pPr marL="1314450" lvl="2" indent="-400050" eaLnBrk="1" hangingPunct="1">
              <a:defRPr/>
            </a:pPr>
            <a:endParaRPr lang="en-US" sz="2600" u="sng" dirty="0" smtClean="0"/>
          </a:p>
          <a:p>
            <a:pPr marL="1314450" lvl="2" indent="-400050" eaLnBrk="1" hangingPunct="1">
              <a:defRPr/>
            </a:pPr>
            <a:r>
              <a:rPr lang="en-US" sz="2600" u="sng" dirty="0" smtClean="0"/>
              <a:t>Pathway of vision: images in light---cornea---</a:t>
            </a:r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r>
              <a:rPr lang="en-US" sz="2600" dirty="0" smtClean="0"/>
              <a:t>     </a:t>
            </a:r>
            <a:r>
              <a:rPr lang="en-US" sz="2600" u="sng" dirty="0" smtClean="0"/>
              <a:t>pupil---lens---retina---rods and cones---optic---optic </a:t>
            </a:r>
            <a:r>
              <a:rPr lang="en-US" sz="2600" u="sng" dirty="0" err="1" smtClean="0"/>
              <a:t>chiasma</a:t>
            </a:r>
            <a:r>
              <a:rPr lang="en-US" sz="2600" u="sng" dirty="0" smtClean="0"/>
              <a:t> (where the 2 optic nerves cross)---optic tracts---</a:t>
            </a:r>
            <a:r>
              <a:rPr lang="en-US" sz="2600" u="sng" dirty="0" err="1" smtClean="0"/>
              <a:t>occiptital</a:t>
            </a:r>
            <a:r>
              <a:rPr lang="en-US" sz="2600" u="sng" dirty="0" smtClean="0"/>
              <a:t> lobe</a:t>
            </a:r>
            <a:r>
              <a:rPr lang="en-US" dirty="0" smtClean="0"/>
              <a:t> </a:t>
            </a:r>
          </a:p>
          <a:p>
            <a:pPr marL="1314450" lvl="2" indent="-400050" eaLnBrk="1" hangingPunct="1">
              <a:defRPr/>
            </a:pPr>
            <a:endParaRPr lang="en-US" dirty="0" smtClean="0"/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1314450" lvl="2" indent="-40005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033ADD-0111-4B94-8843-1B5161AE3D27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357437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structures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5E56B-D3B1-499C-B972-C60484AC4FE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09" name="Picture 1027" descr="11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362200"/>
            <a:ext cx="6162675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 Trivia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962400" cy="4389437"/>
          </a:xfrm>
        </p:spPr>
        <p:txBody>
          <a:bodyPr/>
          <a:lstStyle/>
          <a:p>
            <a:pPr eaLnBrk="1" hangingPunct="1"/>
            <a:r>
              <a:rPr lang="en-US" smtClean="0"/>
              <a:t>Which famous screen actress was noted for her stunning eyes?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Many people thought her irises were violet in color…</a:t>
            </a:r>
          </a:p>
          <a:p>
            <a:pPr eaLnBrk="1" hangingPunct="1"/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631AE-37F7-4E1C-92D1-D2234E18BD1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5605" name="AutoShape 2" descr="data:image/jpeg;base64,/9j/4AAQSkZJRgABAQEAYABgAAD/4QAwRXhpZgAATU0AKgAAAAgAAUACAAIAAAAOAAAAGgAAAABmdWxsaXNzdWUuY29tAP/bAEMACgcHCQcGCgkICQsLCgwPGRAPDg4PHhYXEhkkICYlIyAjIigtOTAoKjYrIiMyRDI2Oz1AQEAmMEZLRT5KOT9APf/bAEMBCwsLDw0PHRAQHT0pIyk9PT09PT09PT09PT09PT09PT09PT09PT09PT09PT09PT09PT09PT09PT09PT09PT09Pf/AABEIAGwAY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KJZXyfmYfjVyHUiUi3ucoNpJ9KznPUfnTTjdxnHvSsac1mdnaeJHtHjVWwyKFOfT2NemeGL86haJIgIQdCTya8DiJEi4/CvbvhtG0+mtIuRDnjPfFctaNtTsp1OaDud9AxyM+lW4zjNUeVNS+YQM5rC9jnauTq2ZST0pLpvk4NQ7wT1omcFadyVHUhGTwaydUtVlRwQfTrWmh+aqt6NysMZz2pG0dzxDxbY/Z7uXYzYHOM1ykc0iSKQzZByOa9M8a6duV5COfX1rzN02yEEDriuyk7ojERs0ydpZGYsc5JzRQFbAxIBRWhgRSKse3qeckGomwGIII+lWFtpZWGxWbAzwOlNNuF++eew9TRcpq4thZzX95Hb26FpHOBX0V4R0caJosNuTlwuW47968c8K6sugyiVLBHc4zI5OffHpXpGn/EXTrjAnDwsfxFc9W7Z0RjyxsjthgnJNMBwGB65qhZaxa38e+2nST12nkVcD5JNc0gUbClsNjvT3kULzVWaYRZdjhQMkntXn2s/E1I5THp8YcAnMknT8BThBy2BpbnookAPNV52B3MeleOya/r2uS7/PlCMcKq/Ioq7FH4o0xTKl4ZUPJjJyD+daunbqOK8jp/ECpcxshHByCK8d1W3e01CRHBxnj6V6La642q/upoWhuF++vY/SuY8ZQmLUYGxjK4q6XuuxVdXgcyGOP/AK9FHlP/AHhRXQcRespHnfyVJ5HIJ4+tbkNtDbss90nmFRgE9AK5nT3kiuUkUEjOPrXr2k+HEvdCQzojPKufUCsKr5Wd1BxcLvc46bxHNdW0jadpavbWwzLIyjZjpWSLw3N5sbT2LMOEgJDfgO/evRdN0C68Om4htoILu3uARJFODgg9cEdK09B0NbG7+0DTbYSFflLymQpnrjgc+5pKcLEz9onpsct4MeCC8S6hvJCmNjxuMEexr1W2/exgjHNY48J2fnSXDKA8gO8hcE+laujRmKJYXOSvGfWuebuxzkmroyfE03kWEiAZaT5Ao75ry+Pw3d6jrA03Q7RfNH+tnfkRD6mvZL2BW1KJ5E3BCTg1C2k/Z0Y2ZaFmYtuVucnvVwlyi5ly2PB5dL1m2uTblpxcJKV2BsEODgDHqTWs765oms/2ddySXL4GFI+YD3FekX2iajNdidLyUTDH7zam7GOfmxn1qXTPCsdvMbm7Bmn3ZV3OSB9TWs60WtETThKLvKRiadoHlx/apgfNYZOe1cV47ZTexBcZH8q9e1N1gtnOBgCvDPE9y17qspDfLFz198VFHWRdV+5cxztycsc0U3aPb8aK6ziLNuzgAL8ijq3TA7/jXs/grVBf6HAePk+QY9q8QmeRk64TptzmvQ/hpqgNo1oSA0bfoawrr3bnXRlduB6wiKWG4A1aChfugCs63kOVNXo3yMmuO45REkchSM020bF1j1omIxTLME3WW45ouFtGS6h8tyDipI2DoMUmrR5Tcp5qnZT/ADFCfmXqKpoiKvEv7famTOETmlaQbTyapXE2VPNQVFXOc8X6iLXS5X7gHFeNC3eSOS6nRg0uDCexyf8A6xrufiNqW20MSt94461wFtc42+aybFHyp2HqcV2UI+7cK7StEDFzxC7D19aKU33PAkPvuxmiug5rIr+ecMD/ADrX8GXhtfEKAnAmBU/XtWGQSc1b01nTUrdkxuVwfapmrxaNYfGme/WE5dFOe1accnyn61zOlXIkhjeNgyOoIIPUGt2FsjmvOW51zRLcy+XEZG6KcmorLV7czsC3zA9+/wBKmcLLGUYZUjmufudFuVlZ7dSw6gChXJUYtWZoeI/E8NmigkszdFHXHr7Cp9Gf7XZC5wVEn3c9SKoWPhoy5uNTQEryA3StdJEiGF27BwMdqroJ2S5YjnlKKQazb662RMc1clkV+AQfxrD1d9sZUdTU9SoI8y8dyNNJG3Vd5/lXJKACCa6rxS4l1O3tAT8oMjnGcflWFq6QxXCrE7u2BuZgB2HGK76T91I5a6vJspmTJPJFFR8UVsc1x5IGcE/SrmjTxQarbtc48jdtck4ABGM/hmnjw9qxcqdMu8jqPJbipY/DWoOrPND9mjUZ3TfLu9lHUmobVtzaKne6R2/w81RprOaykbf9lciNweGUmvQ433xfL1rz3wNp32KyLFSHkbJz3ru7V9p6V59RrmdjvUWoq5Q1WfWrH97byQmPuNvK++aoW13rUku9LgbuuVlIx+GK6qVVnQrnmsSbQ5RITFC4/wBw8Vm0dFKpBK0kUb19Vv4y99fKmOFRiWz74GBVXTNKM93h7u5eMfeCttB/Ktf/AIR69nbMitj1Y4rXs9OSxjAOCcdugppajnXhGNoDIrWO1iHlAjHqc1z+s3qwh3kOAgJ61s6pqCW0R5ANcTqXm3+c5C56etO6RzwV9WcRDeC78TPc3cUkineSqEAqApweQeB1NZkshvLppJGOD368dutauoaVsv0R3ESyHG8jgH3rSt/h9r51KK2itklEhA81HBRR6mvRp6q8TgqpxdpHNC2jwMy4PpiivYU+B9uUUyauwfHzbYhjPtzRVa9jPmh3G6j4zMDPFZr5sp43H7q/41jwRXepzm4vWaRj/e6fhXT2Xh+wjUMIsn1JzV1rGBFwqYrz+Z2PWSS2MnT4RCgArVRjwRUaQIrYA4qwkagdKyZRLHMwbJNaMV0CMA9Kz1jXFOKgDjIpcxnKCZpPdDaQWFZV9qATIU5PtTJST1NU3jUnnNPmZMaaRm3CtO++U5PaoIrXzpcY4zWjLEvvVzT7aMc4ppXZq9Eczrnhg3tozIvzjsO9SeFvEL6bPBY3IYlRtRz1Hsfau9itomTBXqKw9Q0Gxa4EvlEOOcg4relWlRd0c9SnGqrSNga4cfeH50Vyx0uHP3pf++qK7vry/lOX6l/e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6538" y="-474663"/>
            <a:ext cx="93345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5606" name="Picture 4" descr="http://www.fullissue.com/wp-content/uploads/2010/04/elizabeth-tay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1767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ts1.mm.bing.net/th?id=I4874556655208500&amp;pid=1.8&amp;w=153&amp;h=154&amp;c=7&amp;rs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114800"/>
            <a:ext cx="23717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853257">
            <a:off x="1777094" y="4956881"/>
            <a:ext cx="45774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What gives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iris color?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eyes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structures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62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41A19-A1B4-4AC0-BEC5-7B80A5A2533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6629" name="Picture 3" descr="11-2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62200"/>
            <a:ext cx="537051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Structures of the eyes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Rods and cones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Rods </a:t>
            </a:r>
          </a:p>
          <a:p>
            <a:pPr lvl="2" eaLnBrk="1" hangingPunct="1">
              <a:defRPr/>
            </a:pPr>
            <a:r>
              <a:rPr lang="en-US" u="sng" dirty="0" smtClean="0"/>
              <a:t>Active in dim light</a:t>
            </a:r>
          </a:p>
          <a:p>
            <a:pPr lvl="2" eaLnBrk="1" hangingPunct="1">
              <a:defRPr/>
            </a:pPr>
            <a:r>
              <a:rPr lang="en-US" u="sng" dirty="0" smtClean="0"/>
              <a:t>Do not perceive color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Cones</a:t>
            </a:r>
          </a:p>
          <a:p>
            <a:pPr lvl="2" eaLnBrk="1" hangingPunct="1">
              <a:defRPr/>
            </a:pPr>
            <a:r>
              <a:rPr lang="en-US" u="sng" dirty="0" smtClean="0"/>
              <a:t>Active in bright light</a:t>
            </a:r>
          </a:p>
          <a:p>
            <a:pPr lvl="2" eaLnBrk="1" hangingPunct="1">
              <a:defRPr/>
            </a:pPr>
            <a:r>
              <a:rPr lang="en-US" u="sng" dirty="0" smtClean="0"/>
              <a:t>Perceive color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38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8C2FE-DB33-4BD3-BBA2-BE97CD7E129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7653" name="Picture 3" descr="11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409733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16764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646363" y="6467475"/>
            <a:ext cx="4267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0F164-C080-46C3-9B8C-61FA182DB40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41388"/>
            <a:ext cx="61849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41663" y="2055813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44813" y="24384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46363" y="2792413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31496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23622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400" y="19812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0" y="15240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5894388"/>
            <a:ext cx="1295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86200" y="3657600"/>
            <a:ext cx="533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24125" y="35052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14600" y="4191000"/>
            <a:ext cx="1106488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42188" y="4621213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000" y="4953000"/>
            <a:ext cx="914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3962400"/>
            <a:ext cx="1066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46982" y="838200"/>
            <a:ext cx="44458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Name the structures…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</a:rPr>
              <a:t>3.03 Remember the structures of the sensory system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8859C2-EB7E-42EB-A80A-5C57D1018FCC}" type="slidenum">
              <a:rPr lang="en-US">
                <a:latin typeface="Times New Roman" pitchFamily="18" charset="0"/>
              </a:rPr>
              <a:pPr>
                <a:defRPr/>
              </a:pPr>
              <a:t>17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29700" name="Picture 5" descr="C:\Users\jthompson\AppData\Local\Microsoft\Windows\Temporary Internet Files\Content.IE5\DE4CGPLA\MP90040914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Structures of the ears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0480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E0E0E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ear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rgbClr val="D1D1D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Middle ear</a:t>
            </a:r>
          </a:p>
          <a:p>
            <a:pPr lvl="1" eaLnBrk="1" hangingPunct="1">
              <a:defRPr/>
            </a:pPr>
            <a:r>
              <a:rPr lang="en-US" u="sng" smtClean="0"/>
              <a:t>Also known as the tympanic cavity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rgbClr val="86868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Inner ear</a:t>
            </a:r>
          </a:p>
          <a:p>
            <a:pPr lvl="1" eaLnBrk="1" hangingPunct="1">
              <a:defRPr/>
            </a:pPr>
            <a:r>
              <a:rPr lang="en-US" u="sng" smtClean="0"/>
              <a:t>Also known as the labyrinth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4B874-FD82-4B6A-9427-295601BFCBE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25" name="Picture 5" descr="11-44"/>
          <p:cNvPicPr>
            <a:picLocks noChangeAspect="1" noChangeArrowheads="1"/>
          </p:cNvPicPr>
          <p:nvPr/>
        </p:nvPicPr>
        <p:blipFill>
          <a:blip r:embed="rId2"/>
          <a:srcRect l="2196" t="3680" r="2419" b="19397"/>
          <a:stretch>
            <a:fillRect/>
          </a:stretch>
        </p:blipFill>
        <p:spPr bwMode="auto">
          <a:xfrm>
            <a:off x="4038600" y="1752600"/>
            <a:ext cx="453866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438150"/>
          </a:xfrm>
        </p:spPr>
        <p:txBody>
          <a:bodyPr/>
          <a:lstStyle/>
          <a:p>
            <a:pPr eaLnBrk="1" hangingPunct="1"/>
            <a:r>
              <a:rPr lang="en-US" sz="3400" u="sng" smtClean="0"/>
              <a:t>Structures of the 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3505200" cy="43894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ear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Pinna </a:t>
            </a:r>
            <a:r>
              <a:rPr lang="en-US" dirty="0" smtClean="0"/>
              <a:t>or auricle-collects sound waves and sends them to canal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>
                <a:solidFill>
                  <a:srgbClr val="FFC000"/>
                </a:solidFill>
              </a:rPr>
              <a:t>Auditory canal </a:t>
            </a:r>
            <a:r>
              <a:rPr lang="en-US" u="sng" dirty="0" smtClean="0"/>
              <a:t>or external auditory meatus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Ceruminous</a:t>
            </a:r>
            <a:r>
              <a:rPr lang="en-US" dirty="0" smtClean="0">
                <a:solidFill>
                  <a:srgbClr val="FFC000"/>
                </a:solidFill>
              </a:rPr>
              <a:t> glands- produce earwax (</a:t>
            </a:r>
            <a:r>
              <a:rPr lang="en-US" dirty="0" err="1" smtClean="0">
                <a:solidFill>
                  <a:srgbClr val="FFC000"/>
                </a:solidFill>
              </a:rPr>
              <a:t>cerumen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>
                <a:solidFill>
                  <a:srgbClr val="FFC000"/>
                </a:solidFill>
              </a:rPr>
              <a:t>Tympanic membrane-</a:t>
            </a:r>
            <a:r>
              <a:rPr lang="en-US" u="sng" dirty="0" smtClean="0"/>
              <a:t>the eardrum; separates the outer and the middle ear.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91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0C45-7001-4F5D-890E-CA661CFE257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1749" name="Picture 5" descr="1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2133600"/>
            <a:ext cx="5443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35475" y="2000250"/>
            <a:ext cx="14478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questions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4000" smtClean="0"/>
              <a:t>What are the structures of the sensory system?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B6DE-B2F3-47D0-B138-BD9E4D10F41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90550"/>
          </a:xfrm>
        </p:spPr>
        <p:txBody>
          <a:bodyPr/>
          <a:lstStyle/>
          <a:p>
            <a:pPr eaLnBrk="1" hangingPunct="1"/>
            <a:r>
              <a:rPr lang="en-US" sz="3400" smtClean="0"/>
              <a:t>Structures of the ears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3624263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Middle ear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Ossicles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-transmit sound wave to the inner ear</a:t>
            </a:r>
          </a:p>
          <a:p>
            <a:pPr marL="804863" lvl="3" indent="-174625" eaLnBrk="1" hangingPunct="1"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*</a:t>
            </a:r>
            <a:r>
              <a:rPr lang="en-US" sz="2400" b="1" u="sng" dirty="0" smtClean="0"/>
              <a:t>Hammer or malleus</a:t>
            </a:r>
          </a:p>
          <a:p>
            <a:pPr marL="804863" lvl="3" indent="-174625" eaLnBrk="1" hangingPunct="1"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*</a:t>
            </a:r>
            <a:r>
              <a:rPr lang="en-US" sz="2400" b="1" u="sng" dirty="0" smtClean="0"/>
              <a:t>Anvil or incus</a:t>
            </a:r>
          </a:p>
          <a:p>
            <a:pPr marL="804863" lvl="3" indent="-174625" eaLnBrk="1" hangingPunct="1"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*</a:t>
            </a:r>
            <a:r>
              <a:rPr lang="en-US" sz="2400" b="1" u="sng" dirty="0" smtClean="0"/>
              <a:t>Stirrup or stapes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Eustachian tube-connects the pharynx to the middle ear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A036C-BDBD-45F5-96DF-A401FF5BCEE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2773" name="Picture 5" descr="1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1336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2076027"/>
            <a:ext cx="112395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400" smtClean="0"/>
              <a:t>Structures of the 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733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Inner ear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Cochlea-spiral-shaped passage of hearing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b="1" dirty="0" smtClean="0">
                <a:latin typeface="+mj-lt"/>
              </a:rPr>
              <a:t>Perilymph fluid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*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Semicircular canals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b="1" dirty="0" err="1" smtClean="0">
                <a:latin typeface="+mj-lt"/>
              </a:rPr>
              <a:t>Endolymph</a:t>
            </a:r>
            <a:r>
              <a:rPr lang="en-US" b="1" dirty="0" smtClean="0">
                <a:latin typeface="+mj-lt"/>
              </a:rPr>
              <a:t> fluid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Vestibule chamber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38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85738-FAB9-4E48-AD34-6988DD3A81B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3797" name="Picture 5" descr="1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2133600"/>
            <a:ext cx="5443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69075" y="2000250"/>
            <a:ext cx="12192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2B90-A4DE-465F-B209-1051F79D36FE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4821" name="Picture 2" descr="http://www.biographixmedia.com/human/ear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58483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18288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6764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16764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9812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9812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44958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7150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7620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3657600"/>
            <a:ext cx="1066800" cy="369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95600" y="838200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Name the structures…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Nose</a:t>
            </a:r>
          </a:p>
        </p:txBody>
      </p:sp>
      <p:pic>
        <p:nvPicPr>
          <p:cNvPr id="35842" name="Picture 5" descr="C:\Users\jthompson\AppData\Local\Microsoft\Windows\Temporary Internet Files\Content.IE5\S7687CZ2\MP90044848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935163"/>
            <a:ext cx="6584950" cy="4389437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EE3A-2958-46DE-98BB-18C9000A60A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nose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5814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Nares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Nasal cilia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Nasal septum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Olfactory receptors</a:t>
            </a:r>
          </a:p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Turbinates-3 spiral shaped bones in nasal cavity.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11D4-2BC7-402A-B7BF-18D50EBD4E4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6869" name="Picture 2" descr="http://artbyantera.com/abaforum/includes/diff/nose-medicine-i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03400"/>
            <a:ext cx="42672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nose</a:t>
            </a:r>
          </a:p>
        </p:txBody>
      </p:sp>
      <p:pic>
        <p:nvPicPr>
          <p:cNvPr id="378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981200"/>
            <a:ext cx="5803900" cy="41322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EC8FB-F2C9-48A6-9770-3F62E2A89B7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nose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Olfactory area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F503F-7F42-4907-9019-6CDAB1D5CD5F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8917" name="Picture 4" descr="11-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90800"/>
            <a:ext cx="83978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nose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135188"/>
            <a:ext cx="4762500" cy="39909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EEAE7-0AA5-4D52-9998-5A940134D2F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 rot="-804930">
            <a:off x="376238" y="2143125"/>
            <a:ext cx="4962525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Discuss the structures of the nose in relation to the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olfactory nerve.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questions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What are the structures of the sensory system?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US" sz="4000" dirty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FE7C4-3D95-4154-98BC-917A88946BE7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The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Eyes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Sight</a:t>
            </a:r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en-US" b="1" smtClean="0">
                <a:solidFill>
                  <a:srgbClr val="05FB0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Hearing</a:t>
            </a:r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en-US" b="1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Smell</a:t>
            </a:r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en-US" b="1" smtClean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Tongue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Taste</a:t>
            </a:r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Touch</a:t>
            </a:r>
          </a:p>
          <a:p>
            <a:pPr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B6CD4-83F6-4648-8C23-1496633C68E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389" name="Picture 4" descr="http://anatomyofadinnerparty.com/wp-content/uploads/2010/06/girl_eating_ice_cr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676400" y="2286000"/>
            <a:ext cx="4648200" cy="381000"/>
          </a:xfrm>
          <a:prstGeom prst="straightConnector1">
            <a:avLst/>
          </a:prstGeom>
          <a:ln w="15875" cmpd="sng">
            <a:solidFill>
              <a:srgbClr val="FFFF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3124200"/>
            <a:ext cx="4876800" cy="685800"/>
          </a:xfrm>
          <a:prstGeom prst="straightConnector1">
            <a:avLst/>
          </a:prstGeom>
          <a:ln w="15875" cmpd="sng">
            <a:solidFill>
              <a:srgbClr val="FFFF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00200" y="2971800"/>
            <a:ext cx="4572000" cy="0"/>
          </a:xfrm>
          <a:prstGeom prst="straightConnector1">
            <a:avLst/>
          </a:prstGeom>
          <a:ln w="15875" cmpd="sng">
            <a:solidFill>
              <a:srgbClr val="FFFF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3429000"/>
            <a:ext cx="4495800" cy="1219200"/>
          </a:xfrm>
          <a:prstGeom prst="straightConnector1">
            <a:avLst/>
          </a:prstGeom>
          <a:ln w="15875" cmpd="sng">
            <a:solidFill>
              <a:srgbClr val="FFFF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00200" y="4267200"/>
            <a:ext cx="5257800" cy="1295400"/>
          </a:xfrm>
          <a:prstGeom prst="straightConnector1">
            <a:avLst/>
          </a:prstGeom>
          <a:ln w="15875" cmpd="sng">
            <a:solidFill>
              <a:srgbClr val="FFFF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Eyes</a:t>
            </a:r>
          </a:p>
        </p:txBody>
      </p:sp>
      <p:pic>
        <p:nvPicPr>
          <p:cNvPr id="17410" name="Picture 5" descr="C:\Users\jthompson\AppData\Local\Microsoft\Windows\Temporary Internet Files\Content.IE5\S7687CZ2\MP90040965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823"/>
          <a:stretch>
            <a:fillRect/>
          </a:stretch>
        </p:blipFill>
        <p:spPr>
          <a:xfrm>
            <a:off x="2209800" y="2590800"/>
            <a:ext cx="4564063" cy="253365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F0589-C748-4ED7-9FCB-A7BD1BC4AFF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Structures of the eyes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2672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structures</a:t>
            </a:r>
          </a:p>
          <a:p>
            <a:pPr lvl="1" eaLnBrk="1" hangingPunct="1">
              <a:defRPr/>
            </a:pPr>
            <a:r>
              <a:rPr lang="en-US" dirty="0" smtClean="0"/>
              <a:t>Orbit</a:t>
            </a:r>
          </a:p>
          <a:p>
            <a:pPr lvl="1" eaLnBrk="1" hangingPunct="1">
              <a:defRPr/>
            </a:pPr>
            <a:r>
              <a:rPr lang="en-US" dirty="0" smtClean="0"/>
              <a:t>Eyelids</a:t>
            </a:r>
          </a:p>
          <a:p>
            <a:pPr lvl="1" eaLnBrk="1" hangingPunct="1">
              <a:defRPr/>
            </a:pPr>
            <a:r>
              <a:rPr lang="en-US" dirty="0" smtClean="0"/>
              <a:t>Eyelashes</a:t>
            </a:r>
          </a:p>
          <a:p>
            <a:pPr lvl="1" eaLnBrk="1" hangingPunct="1">
              <a:defRPr/>
            </a:pPr>
            <a:r>
              <a:rPr lang="en-US" dirty="0" smtClean="0"/>
              <a:t>Conjunctiva</a:t>
            </a:r>
          </a:p>
          <a:p>
            <a:pPr lvl="1" eaLnBrk="1" hangingPunct="1">
              <a:defRPr/>
            </a:pPr>
            <a:r>
              <a:rPr lang="en-US" dirty="0" smtClean="0"/>
              <a:t>Lacrimal apparatus</a:t>
            </a:r>
          </a:p>
          <a:p>
            <a:pPr lvl="1" eaLnBrk="1" hangingPunct="1">
              <a:defRPr/>
            </a:pPr>
            <a:r>
              <a:rPr lang="en-US" dirty="0" smtClean="0"/>
              <a:t>Extrinsic muscles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4830-8BCA-4271-8DCC-2F5C74F9AB1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 l="5486" t="2678" r="6320" b="3905"/>
          <a:stretch>
            <a:fillRect/>
          </a:stretch>
        </p:blipFill>
        <p:spPr bwMode="auto">
          <a:xfrm>
            <a:off x="5029200" y="1905000"/>
            <a:ext cx="3495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the eyes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External structures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Sclera-the “white” of the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eye; the tough outer layer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which helps maintain the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shape of the eye and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protects the internal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32E-00DF-4002-AE8B-E5A9584DCC1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 t="2036" b="8171"/>
          <a:stretch>
            <a:fillRect/>
          </a:stretch>
        </p:blipFill>
        <p:spPr bwMode="auto">
          <a:xfrm>
            <a:off x="4953000" y="2005013"/>
            <a:ext cx="3733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 of eyes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Extrinsic muscles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Attached to the sclera;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Responsible for moving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eye in the socket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3.03 Remember the structures of the sensory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B703-B531-42D3-8120-817CBA4E770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485" name="Picture 6" descr="http://virtual.yosemite.cc.ca.us/rdroual/Lecture%20Notes/Unit%203/Extrinsic_eye_muscle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9624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Eyes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458200" cy="59435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Internal structures</a:t>
            </a: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*</a:t>
            </a: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Cornea-located in the front, </a:t>
            </a:r>
          </a:p>
          <a:p>
            <a:pPr marL="0" indent="0" eaLnBrk="1" hangingPunct="1"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center of the sclera; aka </a:t>
            </a:r>
            <a:r>
              <a:rPr lang="en-US" sz="2500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the”window</a:t>
            </a: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” of the eye;</a:t>
            </a:r>
          </a:p>
          <a:p>
            <a:pPr marL="0" indent="0" eaLnBrk="1" hangingPunct="1"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transparent to permit the passage of light rays.</a:t>
            </a:r>
          </a:p>
          <a:p>
            <a:pPr eaLnBrk="1" hangingPunct="1">
              <a:defRPr/>
            </a:pPr>
            <a:endParaRPr lang="en-US" sz="2500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2500" u="sng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Choroid coat-middle layer of the eye; contains blood vessels to nourish the eye.</a:t>
            </a:r>
          </a:p>
          <a:p>
            <a:pPr eaLnBrk="1" hangingPunct="1"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Pupil-a circular opening located in front of the choroid coat; allows passage of light.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DA29EF-A61F-4A0F-B8BF-523EC6B37BE4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533400"/>
            <a:ext cx="1857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45" y="4825999"/>
            <a:ext cx="285750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Eyes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94359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5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Internal </a:t>
            </a: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</a:t>
            </a:r>
            <a:endParaRPr lang="en-US" sz="25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*</a:t>
            </a: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Iris-the colored part of the eye; </a:t>
            </a:r>
          </a:p>
          <a:p>
            <a:pPr marL="0" indent="0" eaLnBrk="1" hangingPunct="1"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surrounds the pupil. </a:t>
            </a:r>
          </a:p>
          <a:p>
            <a:pPr eaLnBrk="1" hangingPunct="1">
              <a:defRPr/>
            </a:pPr>
            <a:endParaRPr lang="en-US" sz="2500" u="sng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sz="2500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defRPr/>
            </a:pPr>
            <a:endParaRPr lang="en-US" sz="2500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Intrinsic muscles-helps the iris control the amount of light entering the eye</a:t>
            </a:r>
          </a:p>
          <a:p>
            <a:pPr eaLnBrk="1" hangingPunct="1"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Lens-crystalline, disc-shaped structure</a:t>
            </a:r>
          </a:p>
          <a:p>
            <a:pPr marL="0" indent="0" eaLnBrk="1" hangingPunct="1"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located behind the iris and pupil;</a:t>
            </a:r>
          </a:p>
          <a:p>
            <a:pPr marL="0" indent="0" eaLnBrk="1" hangingPunct="1">
              <a:buNone/>
              <a:defRPr/>
            </a:pPr>
            <a:r>
              <a:rPr lang="en-US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focuses images on the retina.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DA29EF-A61F-4A0F-B8BF-523EC6B37BE4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914400"/>
            <a:ext cx="24955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24879"/>
            <a:ext cx="2133600" cy="23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3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864</Words>
  <Application>Microsoft Macintosh PowerPoint</Application>
  <PresentationFormat>On-screen Show (4:3)</PresentationFormat>
  <Paragraphs>233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3.03 Remember the structures of the  sensory system</vt:lpstr>
      <vt:lpstr>Essential questions</vt:lpstr>
      <vt:lpstr>The Senses</vt:lpstr>
      <vt:lpstr>Eyes</vt:lpstr>
      <vt:lpstr>Structures of the eyes</vt:lpstr>
      <vt:lpstr>Structures of the eyes</vt:lpstr>
      <vt:lpstr>Structures of eyes</vt:lpstr>
      <vt:lpstr>Eyes</vt:lpstr>
      <vt:lpstr>Eyes</vt:lpstr>
      <vt:lpstr>Eyes</vt:lpstr>
      <vt:lpstr>Eyes</vt:lpstr>
      <vt:lpstr>Eyes</vt:lpstr>
      <vt:lpstr>Eye Trivia</vt:lpstr>
      <vt:lpstr>Structures of the eyes</vt:lpstr>
      <vt:lpstr>Structures of the eyes</vt:lpstr>
      <vt:lpstr>Eyes</vt:lpstr>
      <vt:lpstr>Ears</vt:lpstr>
      <vt:lpstr>Structures of the ears</vt:lpstr>
      <vt:lpstr>Structures of the ears</vt:lpstr>
      <vt:lpstr>Structures of the ears</vt:lpstr>
      <vt:lpstr>Structures of the ears</vt:lpstr>
      <vt:lpstr>Ears</vt:lpstr>
      <vt:lpstr>Nose</vt:lpstr>
      <vt:lpstr>Structures of the nose</vt:lpstr>
      <vt:lpstr>Structures of the nose</vt:lpstr>
      <vt:lpstr>Structures of the nose</vt:lpstr>
      <vt:lpstr>Structures of the nose</vt:lpstr>
      <vt:lpstr>Essential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3.03 Remember the structures of the sensory system</dc:title>
  <dc:creator>Lynn</dc:creator>
  <cp:lastModifiedBy>Kim Helms</cp:lastModifiedBy>
  <cp:revision>55</cp:revision>
  <dcterms:created xsi:type="dcterms:W3CDTF">2012-09-03T15:29:15Z</dcterms:created>
  <dcterms:modified xsi:type="dcterms:W3CDTF">2014-12-01T19:45:06Z</dcterms:modified>
</cp:coreProperties>
</file>